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10">
  <p:sldMasterIdLst>
    <p:sldMasterId id="2147484214" r:id="rId1"/>
  </p:sldMasterIdLst>
  <p:notesMasterIdLst>
    <p:notesMasterId r:id="rId27"/>
  </p:notesMasterIdLst>
  <p:handoutMasterIdLst>
    <p:handoutMasterId r:id="rId28"/>
  </p:handoutMasterIdLst>
  <p:sldIdLst>
    <p:sldId id="1460" r:id="rId2"/>
    <p:sldId id="1685" r:id="rId3"/>
    <p:sldId id="1713" r:id="rId4"/>
    <p:sldId id="1701" r:id="rId5"/>
    <p:sldId id="1724" r:id="rId6"/>
    <p:sldId id="1714" r:id="rId7"/>
    <p:sldId id="1715" r:id="rId8"/>
    <p:sldId id="1716" r:id="rId9"/>
    <p:sldId id="1725" r:id="rId10"/>
    <p:sldId id="1726" r:id="rId11"/>
    <p:sldId id="1702" r:id="rId12"/>
    <p:sldId id="1720" r:id="rId13"/>
    <p:sldId id="1703" r:id="rId14"/>
    <p:sldId id="1704" r:id="rId15"/>
    <p:sldId id="1718" r:id="rId16"/>
    <p:sldId id="1705" r:id="rId17"/>
    <p:sldId id="1706" r:id="rId18"/>
    <p:sldId id="1719" r:id="rId19"/>
    <p:sldId id="1707" r:id="rId20"/>
    <p:sldId id="1708" r:id="rId21"/>
    <p:sldId id="1711" r:id="rId22"/>
    <p:sldId id="1721" r:id="rId23"/>
    <p:sldId id="1722" r:id="rId24"/>
    <p:sldId id="1723" r:id="rId25"/>
    <p:sldId id="1710" r:id="rId26"/>
  </p:sldIdLst>
  <p:sldSz cx="9144000" cy="6858000" type="screen4x3"/>
  <p:notesSz cx="9872663" cy="6791325"/>
  <p:defaultTextStyle>
    <a:defPPr>
      <a:defRPr lang="tr-TR"/>
    </a:defPPr>
    <a:lvl1pPr algn="ctr" rtl="0" fontAlgn="base">
      <a:spcBef>
        <a:spcPct val="0"/>
      </a:spcBef>
      <a:spcAft>
        <a:spcPct val="0"/>
      </a:spcAft>
      <a:defRPr sz="3200" b="1" kern="1200">
        <a:solidFill>
          <a:srgbClr val="FFFFFF"/>
        </a:solidFill>
        <a:latin typeface="Rockwell" pitchFamily="18" charset="0"/>
        <a:ea typeface="+mn-ea"/>
        <a:cs typeface="+mn-cs"/>
      </a:defRPr>
    </a:lvl1pPr>
    <a:lvl2pPr marL="457200" algn="ctr" rtl="0" fontAlgn="base">
      <a:spcBef>
        <a:spcPct val="0"/>
      </a:spcBef>
      <a:spcAft>
        <a:spcPct val="0"/>
      </a:spcAft>
      <a:defRPr sz="3200" b="1" kern="1200">
        <a:solidFill>
          <a:srgbClr val="FFFFFF"/>
        </a:solidFill>
        <a:latin typeface="Rockwell" pitchFamily="18" charset="0"/>
        <a:ea typeface="+mn-ea"/>
        <a:cs typeface="+mn-cs"/>
      </a:defRPr>
    </a:lvl2pPr>
    <a:lvl3pPr marL="914400" algn="ctr" rtl="0" fontAlgn="base">
      <a:spcBef>
        <a:spcPct val="0"/>
      </a:spcBef>
      <a:spcAft>
        <a:spcPct val="0"/>
      </a:spcAft>
      <a:defRPr sz="3200" b="1" kern="1200">
        <a:solidFill>
          <a:srgbClr val="FFFFFF"/>
        </a:solidFill>
        <a:latin typeface="Rockwell" pitchFamily="18" charset="0"/>
        <a:ea typeface="+mn-ea"/>
        <a:cs typeface="+mn-cs"/>
      </a:defRPr>
    </a:lvl3pPr>
    <a:lvl4pPr marL="1371600" algn="ctr" rtl="0" fontAlgn="base">
      <a:spcBef>
        <a:spcPct val="0"/>
      </a:spcBef>
      <a:spcAft>
        <a:spcPct val="0"/>
      </a:spcAft>
      <a:defRPr sz="3200" b="1" kern="1200">
        <a:solidFill>
          <a:srgbClr val="FFFFFF"/>
        </a:solidFill>
        <a:latin typeface="Rockwell" pitchFamily="18" charset="0"/>
        <a:ea typeface="+mn-ea"/>
        <a:cs typeface="+mn-cs"/>
      </a:defRPr>
    </a:lvl4pPr>
    <a:lvl5pPr marL="1828800" algn="ctr" rtl="0" fontAlgn="base">
      <a:spcBef>
        <a:spcPct val="0"/>
      </a:spcBef>
      <a:spcAft>
        <a:spcPct val="0"/>
      </a:spcAft>
      <a:defRPr sz="3200" b="1" kern="1200">
        <a:solidFill>
          <a:srgbClr val="FFFFFF"/>
        </a:solidFill>
        <a:latin typeface="Rockwell" pitchFamily="18" charset="0"/>
        <a:ea typeface="+mn-ea"/>
        <a:cs typeface="+mn-cs"/>
      </a:defRPr>
    </a:lvl5pPr>
    <a:lvl6pPr marL="2286000" algn="l" defTabSz="914400" rtl="0" eaLnBrk="1" latinLnBrk="0" hangingPunct="1">
      <a:defRPr sz="3200" b="1" kern="1200">
        <a:solidFill>
          <a:srgbClr val="FFFFFF"/>
        </a:solidFill>
        <a:latin typeface="Rockwell" pitchFamily="18" charset="0"/>
        <a:ea typeface="+mn-ea"/>
        <a:cs typeface="+mn-cs"/>
      </a:defRPr>
    </a:lvl6pPr>
    <a:lvl7pPr marL="2743200" algn="l" defTabSz="914400" rtl="0" eaLnBrk="1" latinLnBrk="0" hangingPunct="1">
      <a:defRPr sz="3200" b="1" kern="1200">
        <a:solidFill>
          <a:srgbClr val="FFFFFF"/>
        </a:solidFill>
        <a:latin typeface="Rockwell" pitchFamily="18" charset="0"/>
        <a:ea typeface="+mn-ea"/>
        <a:cs typeface="+mn-cs"/>
      </a:defRPr>
    </a:lvl7pPr>
    <a:lvl8pPr marL="3200400" algn="l" defTabSz="914400" rtl="0" eaLnBrk="1" latinLnBrk="0" hangingPunct="1">
      <a:defRPr sz="3200" b="1" kern="1200">
        <a:solidFill>
          <a:srgbClr val="FFFFFF"/>
        </a:solidFill>
        <a:latin typeface="Rockwell" pitchFamily="18" charset="0"/>
        <a:ea typeface="+mn-ea"/>
        <a:cs typeface="+mn-cs"/>
      </a:defRPr>
    </a:lvl8pPr>
    <a:lvl9pPr marL="3657600" algn="l" defTabSz="914400" rtl="0" eaLnBrk="1" latinLnBrk="0" hangingPunct="1">
      <a:defRPr sz="3200" b="1" kern="1200">
        <a:solidFill>
          <a:srgbClr val="FFFFFF"/>
        </a:solidFill>
        <a:latin typeface="Rockwell"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ASLAN" initials="E"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ED7D31"/>
    <a:srgbClr val="F5FDAD"/>
    <a:srgbClr val="FBBBF0"/>
    <a:srgbClr val="CC0000"/>
    <a:srgbClr val="66CCFF"/>
    <a:srgbClr val="FF3399"/>
    <a:srgbClr val="00FF00"/>
    <a:srgbClr val="FFCC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301B821-A1FF-4177-AEE7-76D212191A09}" styleName="Orta Stil 1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Orta Stil 1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50" autoAdjust="0"/>
    <p:restoredTop sz="93235" autoAdjust="0"/>
  </p:normalViewPr>
  <p:slideViewPr>
    <p:cSldViewPr>
      <p:cViewPr varScale="1">
        <p:scale>
          <a:sx n="108" d="100"/>
          <a:sy n="108" d="100"/>
        </p:scale>
        <p:origin x="1638" y="114"/>
      </p:cViewPr>
      <p:guideLst>
        <p:guide orient="horz" pos="2160"/>
        <p:guide pos="2880"/>
      </p:guideLst>
    </p:cSldViewPr>
  </p:slideViewPr>
  <p:outlineViewPr>
    <p:cViewPr>
      <p:scale>
        <a:sx n="33" d="100"/>
        <a:sy n="33" d="100"/>
      </p:scale>
      <p:origin x="0" y="-14652"/>
    </p:cViewPr>
  </p:outlineViewPr>
  <p:notesTextViewPr>
    <p:cViewPr>
      <p:scale>
        <a:sx n="100" d="100"/>
        <a:sy n="100" d="100"/>
      </p:scale>
      <p:origin x="0" y="0"/>
    </p:cViewPr>
  </p:notesTextViewPr>
  <p:sorterViewPr>
    <p:cViewPr>
      <p:scale>
        <a:sx n="76" d="100"/>
        <a:sy n="76" d="100"/>
      </p:scale>
      <p:origin x="0" y="-1301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hdr" sz="quarter"/>
          </p:nvPr>
        </p:nvSpPr>
        <p:spPr bwMode="auto">
          <a:xfrm>
            <a:off x="0"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l">
              <a:defRPr sz="1200" b="0">
                <a:solidFill>
                  <a:schemeClr val="tx1"/>
                </a:solidFill>
                <a:latin typeface="Arial" charset="0"/>
              </a:defRPr>
            </a:lvl1pPr>
          </a:lstStyle>
          <a:p>
            <a:pPr>
              <a:defRPr/>
            </a:pPr>
            <a:endParaRPr lang="tr-TR" dirty="0"/>
          </a:p>
        </p:txBody>
      </p:sp>
      <p:sp>
        <p:nvSpPr>
          <p:cNvPr id="56323" name="Rectangle 3"/>
          <p:cNvSpPr>
            <a:spLocks noGrp="1" noChangeArrowheads="1"/>
          </p:cNvSpPr>
          <p:nvPr>
            <p:ph type="dt" sz="quarter" idx="1"/>
          </p:nvPr>
        </p:nvSpPr>
        <p:spPr bwMode="auto">
          <a:xfrm>
            <a:off x="5592224"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r">
              <a:defRPr sz="1200" b="0">
                <a:solidFill>
                  <a:schemeClr val="tx1"/>
                </a:solidFill>
                <a:latin typeface="Arial" charset="0"/>
              </a:defRPr>
            </a:lvl1pPr>
          </a:lstStyle>
          <a:p>
            <a:pPr>
              <a:defRPr/>
            </a:pPr>
            <a:endParaRPr lang="tr-TR" dirty="0"/>
          </a:p>
        </p:txBody>
      </p:sp>
      <p:sp>
        <p:nvSpPr>
          <p:cNvPr id="56324" name="Rectangle 4"/>
          <p:cNvSpPr>
            <a:spLocks noGrp="1" noChangeArrowheads="1"/>
          </p:cNvSpPr>
          <p:nvPr>
            <p:ph type="ftr" sz="quarter" idx="2"/>
          </p:nvPr>
        </p:nvSpPr>
        <p:spPr bwMode="auto">
          <a:xfrm>
            <a:off x="0"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l">
              <a:defRPr sz="1200" b="0">
                <a:solidFill>
                  <a:schemeClr val="tx1"/>
                </a:solidFill>
                <a:latin typeface="Arial" charset="0"/>
              </a:defRPr>
            </a:lvl1pPr>
          </a:lstStyle>
          <a:p>
            <a:pPr>
              <a:defRPr/>
            </a:pPr>
            <a:r>
              <a:rPr lang="tr-TR" smtClean="0"/>
              <a:t>Siirt Üniversitesi Tıp Fakültesi</a:t>
            </a:r>
            <a:endParaRPr lang="tr-TR" dirty="0"/>
          </a:p>
        </p:txBody>
      </p:sp>
      <p:sp>
        <p:nvSpPr>
          <p:cNvPr id="56325" name="Rectangle 5"/>
          <p:cNvSpPr>
            <a:spLocks noGrp="1" noChangeArrowheads="1"/>
          </p:cNvSpPr>
          <p:nvPr>
            <p:ph type="sldNum" sz="quarter" idx="3"/>
          </p:nvPr>
        </p:nvSpPr>
        <p:spPr bwMode="auto">
          <a:xfrm>
            <a:off x="5592224"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r">
              <a:defRPr sz="1200" b="0">
                <a:solidFill>
                  <a:schemeClr val="tx1"/>
                </a:solidFill>
                <a:latin typeface="Arial" charset="0"/>
              </a:defRPr>
            </a:lvl1pPr>
          </a:lstStyle>
          <a:p>
            <a:pPr>
              <a:defRPr/>
            </a:pPr>
            <a:fld id="{F44E16E8-50DE-4044-B77B-51BE891FFF62}" type="slidenum">
              <a:rPr lang="tr-TR"/>
              <a:pPr>
                <a:defRPr/>
              </a:pPr>
              <a:t>‹#›</a:t>
            </a:fld>
            <a:endParaRPr lang="tr-TR" dirty="0"/>
          </a:p>
        </p:txBody>
      </p:sp>
    </p:spTree>
    <p:extLst>
      <p:ext uri="{BB962C8B-B14F-4D97-AF65-F5344CB8AC3E}">
        <p14:creationId xmlns:p14="http://schemas.microsoft.com/office/powerpoint/2010/main" val="185711296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l">
              <a:defRPr sz="1200" b="0">
                <a:solidFill>
                  <a:schemeClr val="tx1"/>
                </a:solidFill>
                <a:latin typeface="Arial" charset="0"/>
              </a:defRPr>
            </a:lvl1pPr>
          </a:lstStyle>
          <a:p>
            <a:pPr>
              <a:defRPr/>
            </a:pPr>
            <a:endParaRPr lang="tr-TR" dirty="0"/>
          </a:p>
        </p:txBody>
      </p:sp>
      <p:sp>
        <p:nvSpPr>
          <p:cNvPr id="40963" name="Rectangle 3"/>
          <p:cNvSpPr>
            <a:spLocks noGrp="1" noChangeArrowheads="1"/>
          </p:cNvSpPr>
          <p:nvPr>
            <p:ph type="dt" idx="1"/>
          </p:nvPr>
        </p:nvSpPr>
        <p:spPr bwMode="auto">
          <a:xfrm>
            <a:off x="5592224"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r">
              <a:defRPr sz="1200" b="0">
                <a:solidFill>
                  <a:schemeClr val="tx1"/>
                </a:solidFill>
                <a:latin typeface="Arial" charset="0"/>
              </a:defRPr>
            </a:lvl1pPr>
          </a:lstStyle>
          <a:p>
            <a:pPr>
              <a:defRPr/>
            </a:pPr>
            <a:endParaRPr lang="tr-TR" dirty="0"/>
          </a:p>
        </p:txBody>
      </p:sp>
      <p:sp>
        <p:nvSpPr>
          <p:cNvPr id="110596" name="Rectangle 4"/>
          <p:cNvSpPr>
            <a:spLocks noGrp="1" noRot="1" noChangeAspect="1" noChangeArrowheads="1" noTextEdit="1"/>
          </p:cNvSpPr>
          <p:nvPr>
            <p:ph type="sldImg" idx="2"/>
          </p:nvPr>
        </p:nvSpPr>
        <p:spPr bwMode="auto">
          <a:xfrm>
            <a:off x="3241675" y="509588"/>
            <a:ext cx="3394075" cy="2546350"/>
          </a:xfrm>
          <a:prstGeom prst="rect">
            <a:avLst/>
          </a:prstGeom>
          <a:noFill/>
          <a:ln w="9525">
            <a:solidFill>
              <a:srgbClr val="000000"/>
            </a:solidFill>
            <a:miter lim="800000"/>
            <a:headEnd/>
            <a:tailEnd/>
          </a:ln>
        </p:spPr>
      </p:sp>
      <p:sp>
        <p:nvSpPr>
          <p:cNvPr id="40965" name="Rectangle 5"/>
          <p:cNvSpPr>
            <a:spLocks noGrp="1" noChangeArrowheads="1"/>
          </p:cNvSpPr>
          <p:nvPr>
            <p:ph type="body" sz="quarter" idx="3"/>
          </p:nvPr>
        </p:nvSpPr>
        <p:spPr bwMode="auto">
          <a:xfrm>
            <a:off x="987267" y="3225883"/>
            <a:ext cx="7898130" cy="305609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p>
            <a:pPr lvl="0"/>
            <a:r>
              <a:rPr lang="tr-TR" noProof="0" smtClean="0"/>
              <a:t>Click to edit Master text styles</a:t>
            </a:r>
          </a:p>
          <a:p>
            <a:pPr lvl="1"/>
            <a:r>
              <a:rPr lang="tr-TR" noProof="0" smtClean="0"/>
              <a:t>Second level</a:t>
            </a:r>
          </a:p>
          <a:p>
            <a:pPr lvl="2"/>
            <a:r>
              <a:rPr lang="tr-TR" noProof="0" smtClean="0"/>
              <a:t>Third level</a:t>
            </a:r>
          </a:p>
          <a:p>
            <a:pPr lvl="3"/>
            <a:r>
              <a:rPr lang="tr-TR" noProof="0" smtClean="0"/>
              <a:t>Fourth level</a:t>
            </a:r>
          </a:p>
          <a:p>
            <a:pPr lvl="4"/>
            <a:r>
              <a:rPr lang="tr-TR" noProof="0" smtClean="0"/>
              <a:t>Fifth level</a:t>
            </a:r>
          </a:p>
        </p:txBody>
      </p:sp>
      <p:sp>
        <p:nvSpPr>
          <p:cNvPr id="40966" name="Rectangle 6"/>
          <p:cNvSpPr>
            <a:spLocks noGrp="1" noChangeArrowheads="1"/>
          </p:cNvSpPr>
          <p:nvPr>
            <p:ph type="ftr" sz="quarter" idx="4"/>
          </p:nvPr>
        </p:nvSpPr>
        <p:spPr bwMode="auto">
          <a:xfrm>
            <a:off x="0"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l">
              <a:defRPr sz="1200" b="0">
                <a:solidFill>
                  <a:schemeClr val="tx1"/>
                </a:solidFill>
                <a:latin typeface="Arial" charset="0"/>
              </a:defRPr>
            </a:lvl1pPr>
          </a:lstStyle>
          <a:p>
            <a:pPr>
              <a:defRPr/>
            </a:pPr>
            <a:r>
              <a:rPr lang="tr-TR" smtClean="0"/>
              <a:t>Siirt Üniversitesi Tıp Fakültesi</a:t>
            </a:r>
            <a:endParaRPr lang="tr-TR" dirty="0"/>
          </a:p>
        </p:txBody>
      </p:sp>
      <p:sp>
        <p:nvSpPr>
          <p:cNvPr id="40967" name="Rectangle 7"/>
          <p:cNvSpPr>
            <a:spLocks noGrp="1" noChangeArrowheads="1"/>
          </p:cNvSpPr>
          <p:nvPr>
            <p:ph type="sldNum" sz="quarter" idx="5"/>
          </p:nvPr>
        </p:nvSpPr>
        <p:spPr bwMode="auto">
          <a:xfrm>
            <a:off x="5592224"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r">
              <a:defRPr sz="1200" b="0">
                <a:solidFill>
                  <a:schemeClr val="tx1"/>
                </a:solidFill>
                <a:latin typeface="Arial" charset="0"/>
              </a:defRPr>
            </a:lvl1pPr>
          </a:lstStyle>
          <a:p>
            <a:pPr>
              <a:defRPr/>
            </a:pPr>
            <a:fld id="{1D36DAA5-661B-4200-A0D3-9A8D4A7A7452}" type="slidenum">
              <a:rPr lang="tr-TR"/>
              <a:pPr>
                <a:defRPr/>
              </a:pPr>
              <a:t>‹#›</a:t>
            </a:fld>
            <a:endParaRPr lang="tr-TR" dirty="0"/>
          </a:p>
        </p:txBody>
      </p:sp>
    </p:spTree>
    <p:extLst>
      <p:ext uri="{BB962C8B-B14F-4D97-AF65-F5344CB8AC3E}">
        <p14:creationId xmlns:p14="http://schemas.microsoft.com/office/powerpoint/2010/main" val="203229777"/>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6"/>
          <p:cNvSpPr txBox="1">
            <a:spLocks noGrp="1" noChangeArrowheads="1"/>
          </p:cNvSpPr>
          <p:nvPr/>
        </p:nvSpPr>
        <p:spPr bwMode="auto">
          <a:xfrm>
            <a:off x="0" y="6450582"/>
            <a:ext cx="4278155" cy="339566"/>
          </a:xfrm>
          <a:prstGeom prst="rect">
            <a:avLst/>
          </a:prstGeom>
          <a:noFill/>
          <a:ln w="9525">
            <a:noFill/>
            <a:miter lim="800000"/>
            <a:headEnd/>
            <a:tailEnd/>
          </a:ln>
        </p:spPr>
        <p:txBody>
          <a:bodyPr lIns="91045" tIns="45523" rIns="91045" bIns="45523" anchor="b"/>
          <a:lstStyle/>
          <a:p>
            <a:pPr algn="l"/>
            <a:r>
              <a:rPr lang="tr-TR" sz="1200" b="0" dirty="0">
                <a:solidFill>
                  <a:schemeClr val="tx1"/>
                </a:solidFill>
                <a:latin typeface="Arial" pitchFamily="34" charset="0"/>
              </a:rPr>
              <a:t>II.Ulusal Mühendislik Kongresi 11-13 Mayıs 2006, Zonguldak</a:t>
            </a:r>
          </a:p>
        </p:txBody>
      </p:sp>
      <p:sp>
        <p:nvSpPr>
          <p:cNvPr id="111619" name="Rectangle 7"/>
          <p:cNvSpPr txBox="1">
            <a:spLocks noGrp="1" noChangeArrowheads="1"/>
          </p:cNvSpPr>
          <p:nvPr/>
        </p:nvSpPr>
        <p:spPr bwMode="auto">
          <a:xfrm>
            <a:off x="5592224" y="6450582"/>
            <a:ext cx="4278155" cy="339566"/>
          </a:xfrm>
          <a:prstGeom prst="rect">
            <a:avLst/>
          </a:prstGeom>
          <a:noFill/>
          <a:ln w="9525">
            <a:noFill/>
            <a:miter lim="800000"/>
            <a:headEnd/>
            <a:tailEnd/>
          </a:ln>
        </p:spPr>
        <p:txBody>
          <a:bodyPr lIns="91045" tIns="45523" rIns="91045" bIns="45523" anchor="b"/>
          <a:lstStyle/>
          <a:p>
            <a:pPr algn="r"/>
            <a:fld id="{2DC8EC63-AC29-44E7-BEEB-16B9C3F69662}" type="slidenum">
              <a:rPr lang="tr-TR" sz="1200" b="0">
                <a:solidFill>
                  <a:schemeClr val="tx1"/>
                </a:solidFill>
                <a:latin typeface="Arial" pitchFamily="34" charset="0"/>
              </a:rPr>
              <a:pPr algn="r"/>
              <a:t>1</a:t>
            </a:fld>
            <a:endParaRPr lang="tr-TR" sz="1200" b="0" dirty="0">
              <a:solidFill>
                <a:schemeClr val="tx1"/>
              </a:solidFill>
              <a:latin typeface="Arial" pitchFamily="34" charset="0"/>
            </a:endParaRPr>
          </a:p>
        </p:txBody>
      </p:sp>
      <p:sp>
        <p:nvSpPr>
          <p:cNvPr id="111620" name="Rectangle 2"/>
          <p:cNvSpPr>
            <a:spLocks noGrp="1" noRot="1" noChangeAspect="1" noChangeArrowheads="1" noTextEdit="1"/>
          </p:cNvSpPr>
          <p:nvPr>
            <p:ph type="sldImg"/>
          </p:nvPr>
        </p:nvSpPr>
        <p:spPr>
          <a:ln/>
        </p:spPr>
      </p:sp>
      <p:sp>
        <p:nvSpPr>
          <p:cNvPr id="111621"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4</a:t>
            </a:fld>
            <a:endParaRPr lang="tr-TR" dirty="0"/>
          </a:p>
        </p:txBody>
      </p:sp>
    </p:spTree>
    <p:extLst>
      <p:ext uri="{BB962C8B-B14F-4D97-AF65-F5344CB8AC3E}">
        <p14:creationId xmlns:p14="http://schemas.microsoft.com/office/powerpoint/2010/main" val="1516721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5</a:t>
            </a:fld>
            <a:endParaRPr lang="tr-TR" dirty="0"/>
          </a:p>
        </p:txBody>
      </p:sp>
    </p:spTree>
    <p:extLst>
      <p:ext uri="{BB962C8B-B14F-4D97-AF65-F5344CB8AC3E}">
        <p14:creationId xmlns:p14="http://schemas.microsoft.com/office/powerpoint/2010/main" val="1516721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7</a:t>
            </a:fld>
            <a:endParaRPr lang="tr-TR" dirty="0"/>
          </a:p>
        </p:txBody>
      </p:sp>
    </p:spTree>
    <p:extLst>
      <p:ext uri="{BB962C8B-B14F-4D97-AF65-F5344CB8AC3E}">
        <p14:creationId xmlns:p14="http://schemas.microsoft.com/office/powerpoint/2010/main" val="817360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11</a:t>
            </a:fld>
            <a:endParaRPr lang="tr-TR" dirty="0"/>
          </a:p>
        </p:txBody>
      </p:sp>
    </p:spTree>
    <p:extLst>
      <p:ext uri="{BB962C8B-B14F-4D97-AF65-F5344CB8AC3E}">
        <p14:creationId xmlns:p14="http://schemas.microsoft.com/office/powerpoint/2010/main" val="3287651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12</a:t>
            </a:fld>
            <a:endParaRPr lang="tr-TR" dirty="0"/>
          </a:p>
        </p:txBody>
      </p:sp>
    </p:spTree>
    <p:extLst>
      <p:ext uri="{BB962C8B-B14F-4D97-AF65-F5344CB8AC3E}">
        <p14:creationId xmlns:p14="http://schemas.microsoft.com/office/powerpoint/2010/main" val="2797296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23</a:t>
            </a:fld>
            <a:endParaRPr lang="tr-TR" dirty="0"/>
          </a:p>
        </p:txBody>
      </p:sp>
    </p:spTree>
    <p:extLst>
      <p:ext uri="{BB962C8B-B14F-4D97-AF65-F5344CB8AC3E}">
        <p14:creationId xmlns:p14="http://schemas.microsoft.com/office/powerpoint/2010/main" val="38737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143000" y="1122363"/>
            <a:ext cx="6858000" cy="2387600"/>
          </a:xfrm>
        </p:spPr>
        <p:txBody>
          <a:bodyPr anchor="b"/>
          <a:lstStyle>
            <a:lvl1pPr algn="ctr">
              <a:defRPr sz="4500"/>
            </a:lvl1pPr>
          </a:lstStyle>
          <a:p>
            <a:r>
              <a:rPr lang="tr-TR" smtClean="0"/>
              <a:t>Asıl başlık stili için tıklatın</a:t>
            </a:r>
            <a:endParaRPr lang="tr-TR"/>
          </a:p>
        </p:txBody>
      </p:sp>
      <p:sp>
        <p:nvSpPr>
          <p:cNvPr id="3" name="Alt Başlık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tr-TR" smtClean="0"/>
              <a:t>Asıl alt başlık stilini düzenlemek için tıklayın</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3790363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1154285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23888" y="1709739"/>
            <a:ext cx="7886700" cy="2852737"/>
          </a:xfrm>
        </p:spPr>
        <p:txBody>
          <a:bodyPr anchor="b"/>
          <a:lstStyle>
            <a:lvl1pPr>
              <a:defRPr sz="4500"/>
            </a:lvl1pPr>
          </a:lstStyle>
          <a:p>
            <a:r>
              <a:rPr lang="tr-TR" smtClean="0"/>
              <a:t>Asıl başlık stili için tıklatın</a:t>
            </a:r>
            <a:endParaRPr lang="tr-TR"/>
          </a:p>
        </p:txBody>
      </p:sp>
      <p:sp>
        <p:nvSpPr>
          <p:cNvPr id="3" name="Metin Yer Tutucusu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tr-TR" smtClean="0"/>
              <a:t>Asıl metin stillerini düzenle</a:t>
            </a: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2754191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628650" y="1825625"/>
            <a:ext cx="38862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29150" y="1825625"/>
            <a:ext cx="38862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pPr>
              <a:defRPr/>
            </a:pPr>
            <a:r>
              <a:rPr lang="tr-TR" smtClean="0"/>
              <a:t>22.12.2022</a:t>
            </a:r>
            <a:endParaRPr lang="tr-TR" dirty="0"/>
          </a:p>
        </p:txBody>
      </p:sp>
      <p:sp>
        <p:nvSpPr>
          <p:cNvPr id="6" name="Altbilgi Yer Tutucusu 5"/>
          <p:cNvSpPr>
            <a:spLocks noGrp="1"/>
          </p:cNvSpPr>
          <p:nvPr>
            <p:ph type="ftr" sz="quarter" idx="11"/>
          </p:nvPr>
        </p:nvSpPr>
        <p:spPr/>
        <p:txBody>
          <a:bodyPr/>
          <a:lstStyle/>
          <a:p>
            <a:pPr>
              <a:defRPr/>
            </a:pPr>
            <a:r>
              <a:rPr lang="tr-TR" smtClean="0"/>
              <a:t>Tıp Fakültesi 2022 Brifing Sunumu</a:t>
            </a:r>
            <a:endParaRPr lang="tr-TR" dirty="0"/>
          </a:p>
        </p:txBody>
      </p:sp>
      <p:sp>
        <p:nvSpPr>
          <p:cNvPr id="7" name="Slayt Numarası Yer Tutucusu 6"/>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1442288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29841" y="365126"/>
            <a:ext cx="78867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a:t>
            </a:r>
          </a:p>
        </p:txBody>
      </p:sp>
      <p:sp>
        <p:nvSpPr>
          <p:cNvPr id="4" name="İçerik Yer Tutucusu 3"/>
          <p:cNvSpPr>
            <a:spLocks noGrp="1"/>
          </p:cNvSpPr>
          <p:nvPr>
            <p:ph sz="half" idx="2"/>
          </p:nvPr>
        </p:nvSpPr>
        <p:spPr>
          <a:xfrm>
            <a:off x="629842" y="2505075"/>
            <a:ext cx="3868340"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a:t>
            </a:r>
          </a:p>
        </p:txBody>
      </p:sp>
      <p:sp>
        <p:nvSpPr>
          <p:cNvPr id="6" name="İçerik Yer Tutucusu 5"/>
          <p:cNvSpPr>
            <a:spLocks noGrp="1"/>
          </p:cNvSpPr>
          <p:nvPr>
            <p:ph sz="quarter" idx="4"/>
          </p:nvPr>
        </p:nvSpPr>
        <p:spPr>
          <a:xfrm>
            <a:off x="4629150" y="2505075"/>
            <a:ext cx="3887391"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pPr>
              <a:defRPr/>
            </a:pPr>
            <a:r>
              <a:rPr lang="tr-TR" smtClean="0"/>
              <a:t>22.12.2022</a:t>
            </a:r>
            <a:endParaRPr lang="tr-TR" dirty="0"/>
          </a:p>
        </p:txBody>
      </p:sp>
      <p:sp>
        <p:nvSpPr>
          <p:cNvPr id="8" name="Altbilgi Yer Tutucusu 7"/>
          <p:cNvSpPr>
            <a:spLocks noGrp="1"/>
          </p:cNvSpPr>
          <p:nvPr>
            <p:ph type="ftr" sz="quarter" idx="11"/>
          </p:nvPr>
        </p:nvSpPr>
        <p:spPr/>
        <p:txBody>
          <a:bodyPr/>
          <a:lstStyle/>
          <a:p>
            <a:pPr>
              <a:defRPr/>
            </a:pPr>
            <a:r>
              <a:rPr lang="tr-TR" smtClean="0"/>
              <a:t>Tıp Fakültesi 2022 Brifing Sunumu</a:t>
            </a:r>
            <a:endParaRPr lang="tr-TR" dirty="0"/>
          </a:p>
        </p:txBody>
      </p:sp>
      <p:sp>
        <p:nvSpPr>
          <p:cNvPr id="9" name="Slayt Numarası Yer Tutucusu 8"/>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711102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5" name="Slayt Numarası Yer Tutucusu 4"/>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3401025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3169800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tr-TR"/>
          </a:p>
        </p:txBody>
      </p:sp>
      <p:sp>
        <p:nvSpPr>
          <p:cNvPr id="3" name="İçerik Yer Tutucusu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a:t>
            </a:r>
          </a:p>
        </p:txBody>
      </p:sp>
      <p:sp>
        <p:nvSpPr>
          <p:cNvPr id="5" name="Veri Yer Tutucusu 4"/>
          <p:cNvSpPr>
            <a:spLocks noGrp="1"/>
          </p:cNvSpPr>
          <p:nvPr>
            <p:ph type="dt" sz="half" idx="10"/>
          </p:nvPr>
        </p:nvSpPr>
        <p:spPr/>
        <p:txBody>
          <a:bodyPr/>
          <a:lstStyle/>
          <a:p>
            <a:pPr>
              <a:defRPr/>
            </a:pPr>
            <a:r>
              <a:rPr lang="tr-TR" smtClean="0"/>
              <a:t>22.12.2022</a:t>
            </a:r>
            <a:endParaRPr lang="tr-TR" dirty="0"/>
          </a:p>
        </p:txBody>
      </p:sp>
      <p:sp>
        <p:nvSpPr>
          <p:cNvPr id="6" name="Altbilgi Yer Tutucusu 5"/>
          <p:cNvSpPr>
            <a:spLocks noGrp="1"/>
          </p:cNvSpPr>
          <p:nvPr>
            <p:ph type="ftr" sz="quarter" idx="11"/>
          </p:nvPr>
        </p:nvSpPr>
        <p:spPr/>
        <p:txBody>
          <a:bodyPr/>
          <a:lstStyle/>
          <a:p>
            <a:pPr>
              <a:defRPr/>
            </a:pPr>
            <a:r>
              <a:rPr lang="tr-TR" smtClean="0"/>
              <a:t>Tıp Fakültesi 2022 Brifing Sunumu</a:t>
            </a:r>
            <a:endParaRPr lang="tr-TR" dirty="0"/>
          </a:p>
        </p:txBody>
      </p:sp>
      <p:sp>
        <p:nvSpPr>
          <p:cNvPr id="7" name="Slayt Numarası Yer Tutucusu 6"/>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4149872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tr-TR"/>
          </a:p>
        </p:txBody>
      </p:sp>
      <p:sp>
        <p:nvSpPr>
          <p:cNvPr id="3" name="Resim Yer Tutucusu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tr-T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a:t>
            </a:r>
          </a:p>
        </p:txBody>
      </p:sp>
      <p:sp>
        <p:nvSpPr>
          <p:cNvPr id="5" name="Veri Yer Tutucusu 4"/>
          <p:cNvSpPr>
            <a:spLocks noGrp="1"/>
          </p:cNvSpPr>
          <p:nvPr>
            <p:ph type="dt" sz="half" idx="10"/>
          </p:nvPr>
        </p:nvSpPr>
        <p:spPr/>
        <p:txBody>
          <a:bodyPr/>
          <a:lstStyle/>
          <a:p>
            <a:pPr>
              <a:defRPr/>
            </a:pPr>
            <a:r>
              <a:rPr lang="tr-TR" smtClean="0"/>
              <a:t>22.12.2022</a:t>
            </a:r>
            <a:endParaRPr lang="tr-TR" dirty="0"/>
          </a:p>
        </p:txBody>
      </p:sp>
      <p:sp>
        <p:nvSpPr>
          <p:cNvPr id="6" name="Altbilgi Yer Tutucusu 5"/>
          <p:cNvSpPr>
            <a:spLocks noGrp="1"/>
          </p:cNvSpPr>
          <p:nvPr>
            <p:ph type="ftr" sz="quarter" idx="11"/>
          </p:nvPr>
        </p:nvSpPr>
        <p:spPr/>
        <p:txBody>
          <a:bodyPr/>
          <a:lstStyle/>
          <a:p>
            <a:pPr>
              <a:defRPr/>
            </a:pPr>
            <a:r>
              <a:rPr lang="tr-TR" smtClean="0"/>
              <a:t>Tıp Fakültesi 2022 Brifing Sunumu</a:t>
            </a:r>
            <a:endParaRPr lang="tr-TR" dirty="0"/>
          </a:p>
        </p:txBody>
      </p:sp>
      <p:sp>
        <p:nvSpPr>
          <p:cNvPr id="7" name="Slayt Numarası Yer Tutucusu 6"/>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2820296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44162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543675" y="365125"/>
            <a:ext cx="1971675"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628650" y="365125"/>
            <a:ext cx="5800725" cy="5811838"/>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1593843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tr-TR" smtClean="0"/>
              <a:t>22.12.2022</a:t>
            </a:r>
            <a:endParaRPr lang="tr-TR" dirty="0"/>
          </a:p>
        </p:txBody>
      </p:sp>
      <p:sp>
        <p:nvSpPr>
          <p:cNvPr id="5" name="Altbilgi Yer Tutucusu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r>
              <a:rPr lang="tr-TR" smtClean="0"/>
              <a:t>Tıp Fakültesi 2022 Brifing Sunumu</a:t>
            </a:r>
            <a:endParaRPr lang="tr-TR" dirty="0"/>
          </a:p>
        </p:txBody>
      </p:sp>
      <p:sp>
        <p:nvSpPr>
          <p:cNvPr id="6" name="Slayt Numarası Yer Tutucusu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895325559"/>
      </p:ext>
    </p:extLst>
  </p:cSld>
  <p:clrMap bg1="lt1" tx1="dk1" bg2="lt2" tx2="dk2" accent1="accent1" accent2="accent2" accent3="accent3" accent4="accent4" accent5="accent5" accent6="accent6" hlink="hlink" folHlink="folHlink"/>
  <p:sldLayoutIdLst>
    <p:sldLayoutId id="2147484215" r:id="rId1"/>
    <p:sldLayoutId id="2147484216" r:id="rId2"/>
    <p:sldLayoutId id="2147484217" r:id="rId3"/>
    <p:sldLayoutId id="2147484218" r:id="rId4"/>
    <p:sldLayoutId id="2147484219" r:id="rId5"/>
    <p:sldLayoutId id="2147484220" r:id="rId6"/>
    <p:sldLayoutId id="2147484221" r:id="rId7"/>
    <p:sldLayoutId id="2147484222" r:id="rId8"/>
    <p:sldLayoutId id="2147484223" r:id="rId9"/>
    <p:sldLayoutId id="2147484224" r:id="rId10"/>
    <p:sldLayoutId id="2147484225" r:id="rId11"/>
  </p:sldLayoutIdLs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tr-T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3" name="Slayt Numarası Yer Tutucusu 2"/>
          <p:cNvSpPr>
            <a:spLocks noGrp="1"/>
          </p:cNvSpPr>
          <p:nvPr>
            <p:ph type="sldNum" sz="quarter" idx="12"/>
          </p:nvPr>
        </p:nvSpPr>
        <p:spPr/>
        <p:txBody>
          <a:bodyPr/>
          <a:lstStyle/>
          <a:p>
            <a:pPr>
              <a:defRPr/>
            </a:pPr>
            <a:fld id="{E626E4BB-7C97-4418-AF91-6829D9A3BB17}" type="slidenum">
              <a:rPr lang="tr-TR" smtClean="0"/>
              <a:pPr>
                <a:defRPr/>
              </a:pPr>
              <a:t>1</a:t>
            </a:fld>
            <a:endParaRPr lang="tr-TR" dirty="0"/>
          </a:p>
        </p:txBody>
      </p:sp>
      <p:sp>
        <p:nvSpPr>
          <p:cNvPr id="9" name="TextBox 5"/>
          <p:cNvSpPr txBox="1">
            <a:spLocks noChangeArrowheads="1"/>
          </p:cNvSpPr>
          <p:nvPr/>
        </p:nvSpPr>
        <p:spPr bwMode="auto">
          <a:xfrm>
            <a:off x="1043608" y="1022588"/>
            <a:ext cx="6624736" cy="1532334"/>
          </a:xfrm>
          <a:prstGeom prst="round2DiagRect">
            <a:avLst/>
          </a:prstGeom>
          <a:noFill/>
          <a:ln>
            <a:noFill/>
            <a:headEnd/>
            <a:tailEnd/>
          </a:ln>
        </p:spPr>
        <p:style>
          <a:lnRef idx="2">
            <a:schemeClr val="accent2">
              <a:shade val="50000"/>
            </a:schemeClr>
          </a:lnRef>
          <a:fillRef idx="1">
            <a:schemeClr val="accent2"/>
          </a:fillRef>
          <a:effectRef idx="0">
            <a:schemeClr val="accent2"/>
          </a:effectRef>
          <a:fontRef idx="minor">
            <a:schemeClr val="lt1"/>
          </a:fontRef>
        </p:style>
        <p:txBody>
          <a:bodyPr wrap="square" anchor="ctr">
            <a:spAutoFit/>
          </a:bodyPr>
          <a:lstStyle/>
          <a:p>
            <a:pPr lvl="0" indent="449263"/>
            <a:r>
              <a:rPr lang="tr-TR" sz="2800" cap="all"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rPr>
              <a:t>T.C. </a:t>
            </a:r>
            <a:endParaRPr lang="ru-RU" sz="2800" cap="all"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endParaRPr>
          </a:p>
          <a:p>
            <a:pPr lvl="0" indent="449263" eaLnBrk="0" hangingPunct="0"/>
            <a:r>
              <a:rPr lang="tr-TR" sz="2800"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rPr>
              <a:t>SİİRT  ÜNİVERSİTESİ</a:t>
            </a:r>
            <a:endParaRPr lang="ru-RU" sz="2800"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endParaRPr>
          </a:p>
          <a:p>
            <a:pPr lvl="0" indent="449263" eaLnBrk="0" hangingPunct="0"/>
            <a:r>
              <a:rPr lang="tr-TR" sz="2800"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rPr>
              <a:t>TIP FAKÜLTESİ DEKANLIĞI </a:t>
            </a:r>
            <a:endParaRPr lang="tr-TR" sz="2800" dirty="0" smtClean="0">
              <a:solidFill>
                <a:schemeClr val="tx1"/>
              </a:solidFill>
              <a:effectLst>
                <a:outerShdw blurRad="38100" dist="38100" dir="2700000" algn="tl">
                  <a:srgbClr val="000000">
                    <a:alpha val="43137"/>
                  </a:srgbClr>
                </a:outerShdw>
              </a:effectLst>
              <a:cs typeface="Arial" pitchFamily="34" charset="0"/>
            </a:endParaRPr>
          </a:p>
        </p:txBody>
      </p:sp>
      <p:sp>
        <p:nvSpPr>
          <p:cNvPr id="10" name="Çapraz Köşesi Kesik Dikdörtgen 9"/>
          <p:cNvSpPr/>
          <p:nvPr/>
        </p:nvSpPr>
        <p:spPr>
          <a:xfrm>
            <a:off x="1187624" y="3292644"/>
            <a:ext cx="6400800" cy="1432500"/>
          </a:xfrm>
          <a:prstGeom prst="snip2DiagRect">
            <a:avLst/>
          </a:prstGeom>
          <a:noFill/>
          <a:ln>
            <a:noFill/>
          </a:ln>
        </p:spPr>
        <p:style>
          <a:lnRef idx="3">
            <a:schemeClr val="lt1"/>
          </a:lnRef>
          <a:fillRef idx="1">
            <a:schemeClr val="accent2"/>
          </a:fillRef>
          <a:effectRef idx="1">
            <a:schemeClr val="accent2"/>
          </a:effectRef>
          <a:fontRef idx="minor">
            <a:schemeClr val="lt1"/>
          </a:fontRef>
        </p:style>
        <p:txBody>
          <a:bodyPr wrap="square">
            <a:spAutoFit/>
          </a:bodyPr>
          <a:lstStyle/>
          <a:p>
            <a:r>
              <a:rPr lang="tr-TR" sz="3600" b="0" dirty="0" smtClean="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2023</a:t>
            </a:r>
            <a:endParaRPr lang="tr-TR" sz="3600" b="0" dirty="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a:p>
            <a:r>
              <a:rPr lang="ru-RU" sz="3600" b="0" dirty="0" smtClean="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tr-TR" sz="3600" b="0" dirty="0" smtClean="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BRİFİNG SUNUMU</a:t>
            </a:r>
            <a:endParaRPr lang="tr-TR" sz="3600" b="0" dirty="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7" name="Dikdörtgen 6"/>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12" name="Resim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Veri Yer Tutucusu 1"/>
          <p:cNvSpPr>
            <a:spLocks noGrp="1"/>
          </p:cNvSpPr>
          <p:nvPr>
            <p:ph type="dt" sz="half" idx="10"/>
          </p:nvPr>
        </p:nvSpPr>
        <p:spPr/>
        <p:txBody>
          <a:bodyPr/>
          <a:lstStyle/>
          <a:p>
            <a:pPr>
              <a:defRPr/>
            </a:pPr>
            <a:r>
              <a:rPr lang="tr-TR" smtClean="0"/>
              <a:t>22.12.2022</a:t>
            </a:r>
            <a:endParaRPr lang="tr-TR" dirty="0"/>
          </a:p>
        </p:txBody>
      </p:sp>
      <p:sp>
        <p:nvSpPr>
          <p:cNvPr id="16"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2</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6" name="Dikdörtgen 5"/>
          <p:cNvSpPr/>
          <p:nvPr/>
        </p:nvSpPr>
        <p:spPr>
          <a:xfrm>
            <a:off x="23529" y="836712"/>
            <a:ext cx="9120471" cy="1015663"/>
          </a:xfrm>
          <a:prstGeom prst="rect">
            <a:avLst/>
          </a:prstGeom>
        </p:spPr>
        <p:txBody>
          <a:bodyPr wrap="square">
            <a:spAutoFit/>
          </a:bodyPr>
          <a:lstStyle/>
          <a:p>
            <a:r>
              <a:rPr lang="tr-TR" sz="2000" b="0" dirty="0">
                <a:solidFill>
                  <a:schemeClr val="tx1"/>
                </a:solidFill>
                <a:latin typeface="Times New Roman" panose="02020603050405020304" pitchFamily="18" charset="0"/>
              </a:rPr>
              <a:t>6 Temmuz 2018 tarih ve 30470 Sayılı Resmî </a:t>
            </a:r>
            <a:r>
              <a:rPr lang="tr-TR" sz="2000" b="0" dirty="0" smtClean="0">
                <a:solidFill>
                  <a:schemeClr val="tx1"/>
                </a:solidFill>
                <a:latin typeface="Times New Roman" panose="02020603050405020304" pitchFamily="18" charset="0"/>
              </a:rPr>
              <a:t>Gazete’de </a:t>
            </a:r>
            <a:r>
              <a:rPr lang="tr-TR" sz="2000" b="0" dirty="0">
                <a:solidFill>
                  <a:schemeClr val="tx1"/>
                </a:solidFill>
                <a:latin typeface="Times New Roman" panose="02020603050405020304" pitchFamily="18" charset="0"/>
              </a:rPr>
              <a:t>yayımlanmış olan 2018/12001 sayılı Bakanlar Kurulu Kararı ile Siirt Üniversitesi “Tıp Fakültesi” resmi olarak kurulmuştur.</a:t>
            </a:r>
            <a:endParaRPr lang="tr-TR" sz="2000" dirty="0"/>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9" name="Çapraz Köşesi Kesik Dikdörtgen 8"/>
          <p:cNvSpPr/>
          <p:nvPr/>
        </p:nvSpPr>
        <p:spPr>
          <a:xfrm>
            <a:off x="23529" y="2013942"/>
            <a:ext cx="1884175" cy="550962"/>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400" i="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MİSYON</a:t>
            </a:r>
            <a:endParaRPr lang="tr-TR" sz="2400" i="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Dikdörtgen 9"/>
          <p:cNvSpPr/>
          <p:nvPr/>
        </p:nvSpPr>
        <p:spPr>
          <a:xfrm>
            <a:off x="39620" y="2708920"/>
            <a:ext cx="9104380" cy="923330"/>
          </a:xfrm>
          <a:prstGeom prst="rect">
            <a:avLst/>
          </a:prstGeom>
        </p:spPr>
        <p:txBody>
          <a:bodyPr wrap="square">
            <a:spAutoFit/>
          </a:bodyPr>
          <a:lstStyle/>
          <a:p>
            <a:pPr indent="449580" algn="just"/>
            <a:r>
              <a:rPr lang="tr-TR" sz="1800" b="0" dirty="0">
                <a:solidFill>
                  <a:srgbClr val="333333"/>
                </a:solidFill>
              </a:rPr>
              <a:t>Siirt Üniversitesi Tıp Fakültesi’nin misyonu; bilgi ve beceri sahibi, toplumun sağlığını önceleyen, ulusal ve uluslararası düzeyde araştırmalar yapan, kaliteli sağlık hizmeti sunan hekimler yetiştirmektir.</a:t>
            </a:r>
            <a:endParaRPr lang="tr-TR" sz="1800" dirty="0"/>
          </a:p>
        </p:txBody>
      </p:sp>
      <p:sp>
        <p:nvSpPr>
          <p:cNvPr id="11" name="Çapraz Köşesi Kesik Dikdörtgen 10"/>
          <p:cNvSpPr/>
          <p:nvPr/>
        </p:nvSpPr>
        <p:spPr>
          <a:xfrm>
            <a:off x="39621" y="4606230"/>
            <a:ext cx="2012100" cy="550962"/>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400" i="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VİZYON</a:t>
            </a:r>
            <a:endParaRPr lang="tr-TR" sz="2400" i="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2" name="Dikdörtgen 11"/>
          <p:cNvSpPr/>
          <p:nvPr/>
        </p:nvSpPr>
        <p:spPr>
          <a:xfrm>
            <a:off x="39620" y="5241974"/>
            <a:ext cx="8996876" cy="923330"/>
          </a:xfrm>
          <a:prstGeom prst="rect">
            <a:avLst/>
          </a:prstGeom>
        </p:spPr>
        <p:txBody>
          <a:bodyPr wrap="square">
            <a:spAutoFit/>
          </a:bodyPr>
          <a:lstStyle/>
          <a:p>
            <a:pPr algn="just"/>
            <a:r>
              <a:rPr lang="tr-TR" sz="1800" b="0" dirty="0">
                <a:solidFill>
                  <a:srgbClr val="333333"/>
                </a:solidFill>
              </a:rPr>
              <a:t>Siirt Üniversitesi Tıp Fakültesinin vizyonu; insani değerleri önemseyen, tıp eğitimi, sağlık hizmeti ve araştırma bakımından tercih edilen tıp fakülteleri arasında yer almaktır.</a:t>
            </a:r>
            <a:endParaRPr lang="tr-TR" sz="1800" dirty="0"/>
          </a:p>
        </p:txBody>
      </p:sp>
      <p:sp>
        <p:nvSpPr>
          <p:cNvPr id="13" name="Çapraz Köşesi Kesik Dikdörtgen 12"/>
          <p:cNvSpPr/>
          <p:nvPr/>
        </p:nvSpPr>
        <p:spPr>
          <a:xfrm>
            <a:off x="2686050" y="63626"/>
            <a:ext cx="4622254"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SİİRT ÜNİVERSİTESİ TIP FAKÜLTESİ</a:t>
            </a:r>
            <a:endParaRPr lang="tr-TR" sz="2000" i="1"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56276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i Yer Tutucusu 1"/>
          <p:cNvSpPr>
            <a:spLocks noGrp="1"/>
          </p:cNvSpPr>
          <p:nvPr>
            <p:ph type="dt" sz="half" idx="10"/>
          </p:nvPr>
        </p:nvSpPr>
        <p:spPr/>
        <p:txBody>
          <a:bodyPr/>
          <a:lstStyle/>
          <a:p>
            <a:pPr>
              <a:defRPr/>
            </a:pPr>
            <a:r>
              <a:rPr lang="tr-TR" smtClean="0"/>
              <a:t>22.12.2022</a:t>
            </a:r>
            <a:endParaRPr lang="tr-TR" dirty="0"/>
          </a:p>
        </p:txBody>
      </p:sp>
      <p:sp>
        <p:nvSpPr>
          <p:cNvPr id="8"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3</a:t>
            </a:fld>
            <a:endParaRPr lang="tr-TR" dirty="0"/>
          </a:p>
        </p:txBody>
      </p:sp>
      <p:sp>
        <p:nvSpPr>
          <p:cNvPr id="5" name="Dikdörtgen 4"/>
          <p:cNvSpPr/>
          <p:nvPr/>
        </p:nvSpPr>
        <p:spPr>
          <a:xfrm>
            <a:off x="5220072" y="692696"/>
            <a:ext cx="3600400" cy="3570208"/>
          </a:xfrm>
          <a:prstGeom prst="rect">
            <a:avLst/>
          </a:prstGeom>
        </p:spPr>
        <p:txBody>
          <a:bodyPr wrap="square">
            <a:spAutoFit/>
          </a:bodyPr>
          <a:lstStyle/>
          <a:p>
            <a:pPr algn="l"/>
            <a:r>
              <a:rPr lang="tr-TR" sz="1800" u="sng" dirty="0">
                <a:solidFill>
                  <a:srgbClr val="C00000"/>
                </a:solidFill>
              </a:rPr>
              <a:t>Temel İlke </a:t>
            </a:r>
            <a:r>
              <a:rPr lang="tr-TR" sz="1800" u="sng" dirty="0" smtClean="0">
                <a:solidFill>
                  <a:srgbClr val="C00000"/>
                </a:solidFill>
              </a:rPr>
              <a:t>ve Değerlerimiz</a:t>
            </a:r>
          </a:p>
          <a:p>
            <a:pPr algn="l"/>
            <a:endParaRPr lang="tr-TR" sz="1600" b="0" dirty="0">
              <a:solidFill>
                <a:schemeClr val="tx1"/>
              </a:solidFill>
            </a:endParaRPr>
          </a:p>
          <a:p>
            <a:pPr marL="285750" indent="-285750" algn="l">
              <a:buFont typeface="Wingdings" pitchFamily="2" charset="2"/>
              <a:buChar char="v"/>
            </a:pPr>
            <a:r>
              <a:rPr lang="tr-TR" sz="1600" dirty="0" smtClean="0">
                <a:solidFill>
                  <a:schemeClr val="tx1"/>
                </a:solidFill>
              </a:rPr>
              <a:t>Bilimsellik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Etik </a:t>
            </a:r>
            <a:r>
              <a:rPr lang="tr-TR" sz="1600" dirty="0">
                <a:solidFill>
                  <a:schemeClr val="tx1"/>
                </a:solidFill>
              </a:rPr>
              <a:t>değerlere </a:t>
            </a:r>
            <a:r>
              <a:rPr lang="tr-TR" sz="1600" dirty="0" smtClean="0">
                <a:solidFill>
                  <a:schemeClr val="tx1"/>
                </a:solidFill>
              </a:rPr>
              <a:t>bağlılık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Şeffaflık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Liyakat</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Yenilikçilik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Katılımcılık</a:t>
            </a:r>
          </a:p>
          <a:p>
            <a:pPr algn="l"/>
            <a:endParaRPr lang="tr-TR" sz="1600" dirty="0" smtClean="0">
              <a:solidFill>
                <a:schemeClr val="tx1"/>
              </a:solidFill>
            </a:endParaRPr>
          </a:p>
        </p:txBody>
      </p:sp>
      <p:graphicFrame>
        <p:nvGraphicFramePr>
          <p:cNvPr id="6" name="Tablo 5"/>
          <p:cNvGraphicFramePr>
            <a:graphicFrameLocks noGrp="1"/>
          </p:cNvGraphicFramePr>
          <p:nvPr>
            <p:extLst>
              <p:ext uri="{D42A27DB-BD31-4B8C-83A1-F6EECF244321}">
                <p14:modId xmlns:p14="http://schemas.microsoft.com/office/powerpoint/2010/main" val="3528478430"/>
              </p:ext>
            </p:extLst>
          </p:nvPr>
        </p:nvGraphicFramePr>
        <p:xfrm>
          <a:off x="309786" y="620688"/>
          <a:ext cx="4752528" cy="5617559"/>
        </p:xfrm>
        <a:graphic>
          <a:graphicData uri="http://schemas.openxmlformats.org/drawingml/2006/table">
            <a:tbl>
              <a:tblPr firstRow="1" bandRow="1">
                <a:tableStyleId>{5C22544A-7EE6-4342-B048-85BDC9FD1C3A}</a:tableStyleId>
              </a:tblPr>
              <a:tblGrid>
                <a:gridCol w="197500">
                  <a:extLst>
                    <a:ext uri="{9D8B030D-6E8A-4147-A177-3AD203B41FA5}">
                      <a16:colId xmlns:a16="http://schemas.microsoft.com/office/drawing/2014/main" val="20000"/>
                    </a:ext>
                  </a:extLst>
                </a:gridCol>
                <a:gridCol w="4555028">
                  <a:extLst>
                    <a:ext uri="{9D8B030D-6E8A-4147-A177-3AD203B41FA5}">
                      <a16:colId xmlns:a16="http://schemas.microsoft.com/office/drawing/2014/main" val="4076675359"/>
                    </a:ext>
                  </a:extLst>
                </a:gridCol>
              </a:tblGrid>
              <a:tr h="271039">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prstClr val="white"/>
                        </a:solidFill>
                        <a:effectLst/>
                        <a:uLnTx/>
                        <a:uFillTx/>
                        <a:latin typeface="+mn-lt"/>
                        <a:ea typeface="+mn-ea"/>
                        <a:cs typeface="+mn-cs"/>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400" b="1" i="0" u="none" strike="noStrike" kern="1200" cap="none" spc="0" normalizeH="0" baseline="0" noProof="0" dirty="0" smtClean="0">
                          <a:ln>
                            <a:noFill/>
                          </a:ln>
                          <a:solidFill>
                            <a:prstClr val="white"/>
                          </a:solidFill>
                          <a:effectLst/>
                          <a:uLnTx/>
                          <a:uFillTx/>
                          <a:latin typeface="+mn-lt"/>
                          <a:ea typeface="+mn-ea"/>
                          <a:cs typeface="+mn-cs"/>
                        </a:rPr>
                        <a:t>HEDEFLER</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2238137163"/>
                  </a:ext>
                </a:extLst>
              </a:tr>
              <a:tr h="1652044">
                <a:tc>
                  <a:txBody>
                    <a:bodyPr/>
                    <a:lstStyle/>
                    <a:p>
                      <a:pPr algn="ctr">
                        <a:lnSpc>
                          <a:spcPct val="107000"/>
                        </a:lnSpc>
                        <a:spcAft>
                          <a:spcPts val="80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KISA</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171450" indent="-171450" algn="just">
                        <a:buClr>
                          <a:srgbClr val="C00000"/>
                        </a:buClr>
                        <a:buFont typeface="Wingdings" pitchFamily="2" charset="2"/>
                        <a:buChar char="q"/>
                      </a:pPr>
                      <a:r>
                        <a:rPr lang="tr-TR" sz="1200" kern="1200" dirty="0" err="1" smtClean="0">
                          <a:solidFill>
                            <a:schemeClr val="dk1"/>
                          </a:solidFill>
                          <a:effectLst/>
                          <a:latin typeface="+mn-lt"/>
                          <a:ea typeface="+mn-ea"/>
                          <a:cs typeface="+mn-cs"/>
                        </a:rPr>
                        <a:t>Afiliasyonun</a:t>
                      </a:r>
                      <a:r>
                        <a:rPr lang="tr-TR" sz="1200" kern="1200" dirty="0" smtClean="0">
                          <a:solidFill>
                            <a:schemeClr val="dk1"/>
                          </a:solidFill>
                          <a:effectLst/>
                          <a:latin typeface="+mn-lt"/>
                          <a:ea typeface="+mn-ea"/>
                          <a:cs typeface="+mn-cs"/>
                        </a:rPr>
                        <a:t> başlamasıyla klinik eğitimler</a:t>
                      </a:r>
                      <a:r>
                        <a:rPr lang="tr-TR" sz="1200" kern="1200" baseline="0" dirty="0" smtClean="0">
                          <a:solidFill>
                            <a:schemeClr val="dk1"/>
                          </a:solidFill>
                          <a:effectLst/>
                          <a:latin typeface="+mn-lt"/>
                          <a:ea typeface="+mn-ea"/>
                          <a:cs typeface="+mn-cs"/>
                        </a:rPr>
                        <a:t> </a:t>
                      </a:r>
                      <a:r>
                        <a:rPr lang="tr-TR" sz="1200" kern="1200" dirty="0" smtClean="0">
                          <a:solidFill>
                            <a:schemeClr val="dk1"/>
                          </a:solidFill>
                          <a:effectLst/>
                          <a:latin typeface="+mn-lt"/>
                          <a:ea typeface="+mn-ea"/>
                          <a:cs typeface="+mn-cs"/>
                        </a:rPr>
                        <a:t>için</a:t>
                      </a:r>
                      <a:r>
                        <a:rPr lang="tr-TR" sz="1200" i="1" kern="1200" dirty="0" smtClean="0">
                          <a:solidFill>
                            <a:schemeClr val="dk1"/>
                          </a:solidFill>
                          <a:effectLst/>
                          <a:latin typeface="+mn-lt"/>
                          <a:ea typeface="+mn-ea"/>
                          <a:cs typeface="+mn-cs"/>
                        </a:rPr>
                        <a:t> </a:t>
                      </a:r>
                      <a:r>
                        <a:rPr lang="tr-TR" sz="1200" i="0" kern="1200" dirty="0" smtClean="0">
                          <a:solidFill>
                            <a:schemeClr val="dk1"/>
                          </a:solidFill>
                          <a:effectLst/>
                          <a:latin typeface="+mn-lt"/>
                          <a:ea typeface="+mn-ea"/>
                          <a:cs typeface="+mn-cs"/>
                        </a:rPr>
                        <a:t>hastanenin gerekli alt yapı ve materyallerinin tamamlanması, </a:t>
                      </a:r>
                    </a:p>
                    <a:p>
                      <a:pPr marL="0" indent="0" algn="just">
                        <a:buClr>
                          <a:srgbClr val="C00000"/>
                        </a:buClr>
                        <a:buFont typeface="Wingdings" pitchFamily="2" charset="2"/>
                        <a:buNone/>
                      </a:pPr>
                      <a:endParaRPr lang="tr-TR" sz="1200" i="0" kern="1200" dirty="0" smtClean="0">
                        <a:solidFill>
                          <a:schemeClr val="dk1"/>
                        </a:solidFill>
                        <a:effectLst/>
                        <a:latin typeface="+mn-lt"/>
                        <a:ea typeface="+mn-ea"/>
                        <a:cs typeface="+mn-cs"/>
                      </a:endParaRPr>
                    </a:p>
                    <a:p>
                      <a:pPr marL="171450" indent="-171450" algn="just">
                        <a:buClr>
                          <a:srgbClr val="C00000"/>
                        </a:buClr>
                        <a:buFont typeface="Wingdings" pitchFamily="2" charset="2"/>
                        <a:buChar char="q"/>
                      </a:pPr>
                      <a:r>
                        <a:rPr lang="tr-TR" sz="1200" kern="1200" dirty="0" smtClean="0">
                          <a:solidFill>
                            <a:schemeClr val="dk1"/>
                          </a:solidFill>
                          <a:effectLst/>
                          <a:latin typeface="+mn-lt"/>
                          <a:ea typeface="+mn-ea"/>
                          <a:cs typeface="+mn-cs"/>
                        </a:rPr>
                        <a:t>Akademik alt yapının tamamlanması,</a:t>
                      </a:r>
                      <a:r>
                        <a:rPr lang="tr-TR" sz="1200" kern="1200" baseline="0" dirty="0" smtClean="0">
                          <a:solidFill>
                            <a:schemeClr val="dk1"/>
                          </a:solidFill>
                          <a:effectLst/>
                          <a:latin typeface="+mn-lt"/>
                          <a:ea typeface="+mn-ea"/>
                          <a:cs typeface="+mn-cs"/>
                        </a:rPr>
                        <a:t> </a:t>
                      </a:r>
                    </a:p>
                    <a:p>
                      <a:pPr marL="0" indent="0" algn="just">
                        <a:buClr>
                          <a:srgbClr val="C00000"/>
                        </a:buClr>
                        <a:buFont typeface="Wingdings" pitchFamily="2" charset="2"/>
                        <a:buNone/>
                      </a:pPr>
                      <a:endParaRPr lang="tr-TR" sz="1200" kern="1200" dirty="0" smtClean="0">
                        <a:solidFill>
                          <a:schemeClr val="dk1"/>
                        </a:solidFill>
                        <a:effectLst/>
                        <a:latin typeface="+mn-lt"/>
                        <a:ea typeface="+mn-ea"/>
                        <a:cs typeface="+mn-cs"/>
                      </a:endParaRPr>
                    </a:p>
                    <a:p>
                      <a:pPr marL="171450" indent="-171450" algn="just">
                        <a:buClr>
                          <a:srgbClr val="C00000"/>
                        </a:buClr>
                        <a:buFont typeface="Wingdings" pitchFamily="2" charset="2"/>
                        <a:buChar char="q"/>
                      </a:pPr>
                      <a:r>
                        <a:rPr lang="tr-TR" sz="1200" kern="1200" dirty="0" smtClean="0">
                          <a:solidFill>
                            <a:schemeClr val="dk1"/>
                          </a:solidFill>
                          <a:effectLst/>
                          <a:latin typeface="+mn-lt"/>
                          <a:ea typeface="+mn-ea"/>
                          <a:cs typeface="+mn-cs"/>
                        </a:rPr>
                        <a:t>Anabilim</a:t>
                      </a:r>
                      <a:r>
                        <a:rPr lang="tr-TR" sz="1200" kern="1200" baseline="0" dirty="0" smtClean="0">
                          <a:solidFill>
                            <a:schemeClr val="dk1"/>
                          </a:solidFill>
                          <a:effectLst/>
                          <a:latin typeface="+mn-lt"/>
                          <a:ea typeface="+mn-ea"/>
                          <a:cs typeface="+mn-cs"/>
                        </a:rPr>
                        <a:t> dallarının</a:t>
                      </a:r>
                      <a:r>
                        <a:rPr lang="tr-TR" sz="1200" kern="1200" dirty="0" smtClean="0">
                          <a:solidFill>
                            <a:schemeClr val="dk1"/>
                          </a:solidFill>
                          <a:effectLst/>
                          <a:latin typeface="+mn-lt"/>
                          <a:ea typeface="+mn-ea"/>
                          <a:cs typeface="+mn-cs"/>
                        </a:rPr>
                        <a:t> güçlendirilmesi,</a:t>
                      </a:r>
                      <a:r>
                        <a:rPr lang="tr-TR" sz="1200" kern="1200" baseline="0" dirty="0" smtClean="0">
                          <a:solidFill>
                            <a:schemeClr val="dk1"/>
                          </a:solidFill>
                          <a:effectLst/>
                          <a:latin typeface="+mn-lt"/>
                          <a:ea typeface="+mn-ea"/>
                          <a:cs typeface="+mn-cs"/>
                        </a:rPr>
                        <a:t> </a:t>
                      </a:r>
                      <a:endParaRPr lang="tr-TR" sz="120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9188242"/>
                  </a:ext>
                </a:extLst>
              </a:tr>
              <a:tr h="1477564">
                <a:tc>
                  <a:txBody>
                    <a:bodyPr/>
                    <a:lstStyle/>
                    <a:p>
                      <a:pPr algn="ctr">
                        <a:lnSpc>
                          <a:spcPct val="107000"/>
                        </a:lnSpc>
                        <a:spcAft>
                          <a:spcPts val="80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ORTA</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71450" indent="-171450" algn="just">
                        <a:buClr>
                          <a:srgbClr val="0070C0"/>
                        </a:buClr>
                        <a:buFont typeface="Wingdings" pitchFamily="2" charset="2"/>
                        <a:buChar char="q"/>
                      </a:pPr>
                      <a:r>
                        <a:rPr lang="tr-TR" sz="1200" kern="1200" dirty="0" smtClean="0">
                          <a:solidFill>
                            <a:schemeClr val="dk1"/>
                          </a:solidFill>
                          <a:effectLst/>
                          <a:latin typeface="+mn-lt"/>
                          <a:ea typeface="+mn-ea"/>
                          <a:cs typeface="+mn-cs"/>
                        </a:rPr>
                        <a:t>Eğitim-Öğretim faaliyetlerinin sürdürülebilmesi için mekan-donanım ve alt yapının iyileştirilmesi,</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marL="0" indent="0" algn="just">
                        <a:buClr>
                          <a:srgbClr val="0070C0"/>
                        </a:buClr>
                        <a:buFont typeface="Wingdings" pitchFamily="2" charset="2"/>
                        <a:buNone/>
                      </a:pPr>
                      <a:endParaRPr lang="tr-TR" sz="1200" kern="1200" dirty="0" smtClean="0">
                        <a:solidFill>
                          <a:schemeClr val="dk1"/>
                        </a:solidFill>
                        <a:effectLst/>
                        <a:latin typeface="+mn-lt"/>
                        <a:ea typeface="+mn-ea"/>
                        <a:cs typeface="+mn-cs"/>
                      </a:endParaRPr>
                    </a:p>
                    <a:p>
                      <a:pPr marL="171450" indent="-171450" algn="just">
                        <a:buClr>
                          <a:srgbClr val="0070C0"/>
                        </a:buClr>
                        <a:buFont typeface="Wingdings" pitchFamily="2" charset="2"/>
                        <a:buChar char="q"/>
                      </a:pPr>
                      <a:r>
                        <a:rPr lang="tr-TR" sz="1200" kern="1200" dirty="0" smtClean="0">
                          <a:solidFill>
                            <a:schemeClr val="dk1"/>
                          </a:solidFill>
                          <a:effectLst/>
                          <a:latin typeface="+mn-lt"/>
                          <a:ea typeface="+mn-ea"/>
                          <a:cs typeface="+mn-cs"/>
                        </a:rPr>
                        <a:t>Eğiticinin</a:t>
                      </a:r>
                      <a:r>
                        <a:rPr lang="tr-TR" sz="1200" kern="1200" baseline="0" dirty="0" smtClean="0">
                          <a:solidFill>
                            <a:schemeClr val="dk1"/>
                          </a:solidFill>
                          <a:effectLst/>
                          <a:latin typeface="+mn-lt"/>
                          <a:ea typeface="+mn-ea"/>
                          <a:cs typeface="+mn-cs"/>
                        </a:rPr>
                        <a:t> Eğitimi kurslarını düzenlemek, </a:t>
                      </a:r>
                      <a:endParaRPr lang="tr-TR" sz="1200" kern="1200" dirty="0" smtClean="0">
                        <a:solidFill>
                          <a:schemeClr val="dk1"/>
                        </a:solidFill>
                        <a:effectLst/>
                        <a:latin typeface="+mn-lt"/>
                        <a:ea typeface="+mn-ea"/>
                        <a:cs typeface="+mn-cs"/>
                      </a:endParaRPr>
                    </a:p>
                    <a:p>
                      <a:pPr marL="171450" indent="-171450" algn="just">
                        <a:buClr>
                          <a:srgbClr val="0070C0"/>
                        </a:buClr>
                        <a:buFont typeface="Wingdings" pitchFamily="2" charset="2"/>
                        <a:buChar char="q"/>
                      </a:pPr>
                      <a:endParaRPr lang="tr-TR" sz="1200" kern="1200" dirty="0" smtClean="0">
                        <a:solidFill>
                          <a:schemeClr val="dk1"/>
                        </a:solidFill>
                        <a:effectLst/>
                        <a:latin typeface="+mn-lt"/>
                        <a:ea typeface="+mn-ea"/>
                        <a:cs typeface="+mn-cs"/>
                      </a:endParaRPr>
                    </a:p>
                    <a:p>
                      <a:pPr marL="171450" marR="0" indent="-171450" algn="just" defTabSz="685800" rtl="0" eaLnBrk="1" fontAlgn="auto" latinLnBrk="0" hangingPunct="1">
                        <a:lnSpc>
                          <a:spcPct val="100000"/>
                        </a:lnSpc>
                        <a:spcBef>
                          <a:spcPts val="0"/>
                        </a:spcBef>
                        <a:spcAft>
                          <a:spcPts val="0"/>
                        </a:spcAft>
                        <a:buClr>
                          <a:srgbClr val="0070C0"/>
                        </a:buClr>
                        <a:buSzTx/>
                        <a:buFont typeface="Wingdings" pitchFamily="2" charset="2"/>
                        <a:buChar char="q"/>
                        <a:tabLst/>
                        <a:defRPr/>
                      </a:pPr>
                      <a:r>
                        <a:rPr lang="tr-TR" sz="1200" kern="1200" dirty="0" smtClean="0">
                          <a:solidFill>
                            <a:schemeClr val="dk1"/>
                          </a:solidFill>
                          <a:effectLst/>
                          <a:latin typeface="+mn-lt"/>
                          <a:ea typeface="+mn-ea"/>
                          <a:cs typeface="+mn-cs"/>
                        </a:rPr>
                        <a:t>Anabilim</a:t>
                      </a:r>
                      <a:r>
                        <a:rPr lang="tr-TR" sz="1200" kern="1200" baseline="0" dirty="0" smtClean="0">
                          <a:solidFill>
                            <a:schemeClr val="dk1"/>
                          </a:solidFill>
                          <a:effectLst/>
                          <a:latin typeface="+mn-lt"/>
                          <a:ea typeface="+mn-ea"/>
                          <a:cs typeface="+mn-cs"/>
                        </a:rPr>
                        <a:t> dallarının</a:t>
                      </a:r>
                      <a:r>
                        <a:rPr lang="tr-TR" sz="1200" kern="1200" dirty="0" smtClean="0">
                          <a:solidFill>
                            <a:schemeClr val="dk1"/>
                          </a:solidFill>
                          <a:effectLst/>
                          <a:latin typeface="+mn-lt"/>
                          <a:ea typeface="+mn-ea"/>
                          <a:cs typeface="+mn-cs"/>
                        </a:rPr>
                        <a:t> güçlendirilmesi,</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90543855"/>
                  </a:ext>
                </a:extLst>
              </a:tr>
              <a:tr h="2143968">
                <a:tc>
                  <a:txBody>
                    <a:bodyPr/>
                    <a:lstStyle/>
                    <a:p>
                      <a:pPr algn="ctr">
                        <a:lnSpc>
                          <a:spcPct val="107000"/>
                        </a:lnSpc>
                        <a:spcAft>
                          <a:spcPts val="80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UZUN</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marL="171450" indent="-171450" algn="just">
                        <a:buFont typeface="Wingdings" pitchFamily="2" charset="2"/>
                        <a:buChar char="q"/>
                      </a:pP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r>
                        <a:rPr lang="tr-TR" sz="1200" kern="1200" dirty="0" smtClean="0">
                          <a:solidFill>
                            <a:schemeClr val="dk1"/>
                          </a:solidFill>
                          <a:effectLst/>
                          <a:latin typeface="+mn-lt"/>
                          <a:ea typeface="+mn-ea"/>
                          <a:cs typeface="+mn-cs"/>
                        </a:rPr>
                        <a:t>Akademik ve liderlik yetkinliklerine sahip, yerel ve küresel sağlık sorunlarına hakim, kanıta dayalı tıp uygulama becerisi olan hekimler yetiştirmek,</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r>
                        <a:rPr lang="tr-TR" sz="1200" kern="1200" dirty="0" smtClean="0">
                          <a:solidFill>
                            <a:schemeClr val="dk1"/>
                          </a:solidFill>
                          <a:effectLst/>
                          <a:latin typeface="+mn-lt"/>
                          <a:ea typeface="+mn-ea"/>
                          <a:cs typeface="+mn-cs"/>
                        </a:rPr>
                        <a:t>Bilime katkı sağlayan çalışmalar yaparak literatüre kazandırmak,</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r>
                        <a:rPr lang="tr-TR" sz="1200" kern="1200" dirty="0" smtClean="0">
                          <a:solidFill>
                            <a:schemeClr val="dk1"/>
                          </a:solidFill>
                          <a:effectLst/>
                          <a:latin typeface="+mn-lt"/>
                          <a:ea typeface="+mn-ea"/>
                          <a:cs typeface="+mn-cs"/>
                        </a:rPr>
                        <a:t>Kurumun amaç ve hedeflerine ulaşabilmesi için kalite yönetim standartlarına göre paydaşlarının yetki ve sorumluluklarını belirlemek, denetlemek, sürekliliği sağlamak ve kurum aidiyetinin artırılmasını sağlamak,</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algn="just">
                        <a:lnSpc>
                          <a:spcPct val="107000"/>
                        </a:lnSpc>
                        <a:spcAft>
                          <a:spcPts val="800"/>
                        </a:spcAft>
                      </a:pPr>
                      <a:endParaRPr lang="tr-TR" sz="120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30905492"/>
                  </a:ext>
                </a:extLst>
              </a:tr>
            </a:tbl>
          </a:graphicData>
        </a:graphic>
      </p:graphicFrame>
      <p:sp>
        <p:nvSpPr>
          <p:cNvPr id="9" name="Dikdörtgen 8"/>
          <p:cNvSpPr/>
          <p:nvPr/>
        </p:nvSpPr>
        <p:spPr>
          <a:xfrm>
            <a:off x="0" y="35913"/>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10" name="Çapraz Köşesi Kesik Dikdörtgen 9"/>
          <p:cNvSpPr/>
          <p:nvPr/>
        </p:nvSpPr>
        <p:spPr>
          <a:xfrm>
            <a:off x="2686050" y="63626"/>
            <a:ext cx="4622254"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SİİRT ÜNİVERSİTESİ TIP FAKÜLTESİ</a:t>
            </a:r>
            <a:endParaRPr lang="tr-TR" sz="2000" i="1" dirty="0">
              <a:solidFill>
                <a:schemeClr val="tx1"/>
              </a:solidFill>
              <a:effectLst>
                <a:outerShdw blurRad="38100" dist="38100" dir="2700000" algn="tl">
                  <a:srgbClr val="000000">
                    <a:alpha val="43137"/>
                  </a:srgbClr>
                </a:outerShdw>
              </a:effectLst>
            </a:endParaRPr>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pic>
        <p:nvPicPr>
          <p:cNvPr id="12" name="Resim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182" y="0"/>
            <a:ext cx="788573" cy="620688"/>
          </a:xfrm>
          <a:prstGeom prst="rect">
            <a:avLst/>
          </a:prstGeom>
        </p:spPr>
      </p:pic>
    </p:spTree>
    <p:extLst>
      <p:ext uri="{BB962C8B-B14F-4D97-AF65-F5344CB8AC3E}">
        <p14:creationId xmlns:p14="http://schemas.microsoft.com/office/powerpoint/2010/main" val="2834347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4</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59" y="-116641"/>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3286066" y="63626"/>
            <a:ext cx="2571867"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PERSONEL BİLGİLERİ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129151885"/>
              </p:ext>
            </p:extLst>
          </p:nvPr>
        </p:nvGraphicFramePr>
        <p:xfrm>
          <a:off x="899593" y="1148417"/>
          <a:ext cx="7351196" cy="2568617"/>
        </p:xfrm>
        <a:graphic>
          <a:graphicData uri="http://schemas.openxmlformats.org/drawingml/2006/table">
            <a:tbl>
              <a:tblPr firstRow="1" bandRow="1">
                <a:tableStyleId>{5C22544A-7EE6-4342-B048-85BDC9FD1C3A}</a:tableStyleId>
              </a:tblPr>
              <a:tblGrid>
                <a:gridCol w="536067">
                  <a:extLst>
                    <a:ext uri="{9D8B030D-6E8A-4147-A177-3AD203B41FA5}">
                      <a16:colId xmlns:a16="http://schemas.microsoft.com/office/drawing/2014/main" val="20000"/>
                    </a:ext>
                  </a:extLst>
                </a:gridCol>
                <a:gridCol w="1500990">
                  <a:extLst>
                    <a:ext uri="{9D8B030D-6E8A-4147-A177-3AD203B41FA5}">
                      <a16:colId xmlns:a16="http://schemas.microsoft.com/office/drawing/2014/main" val="93984055"/>
                    </a:ext>
                  </a:extLst>
                </a:gridCol>
                <a:gridCol w="2037059">
                  <a:extLst>
                    <a:ext uri="{9D8B030D-6E8A-4147-A177-3AD203B41FA5}">
                      <a16:colId xmlns:a16="http://schemas.microsoft.com/office/drawing/2014/main" val="2600506647"/>
                    </a:ext>
                  </a:extLst>
                </a:gridCol>
                <a:gridCol w="3277080">
                  <a:extLst>
                    <a:ext uri="{9D8B030D-6E8A-4147-A177-3AD203B41FA5}">
                      <a16:colId xmlns:a16="http://schemas.microsoft.com/office/drawing/2014/main" val="3668660243"/>
                    </a:ext>
                  </a:extLst>
                </a:gridCol>
              </a:tblGrid>
              <a:tr h="359835">
                <a:tc gridSpan="4">
                  <a:txBody>
                    <a:bodyPr/>
                    <a:lstStyle/>
                    <a:p>
                      <a:pPr algn="ctr"/>
                      <a:r>
                        <a:rPr lang="tr-TR" sz="1050" b="1" dirty="0" smtClean="0">
                          <a:ln>
                            <a:noFill/>
                          </a:ln>
                          <a:solidFill>
                            <a:schemeClr val="tx1"/>
                          </a:solidFill>
                          <a:latin typeface="+mn-lt"/>
                        </a:rPr>
                        <a:t>DEKANLIK </a:t>
                      </a:r>
                      <a:endParaRPr lang="tr-TR" sz="105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2763495"/>
                  </a:ext>
                </a:extLst>
              </a:tr>
              <a:tr h="359194">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n>
                            <a:noFill/>
                          </a:ln>
                          <a:solidFill>
                            <a:schemeClr val="tx1"/>
                          </a:solidFill>
                          <a:latin typeface="+mn-lt"/>
                        </a:rPr>
                        <a:t>Unvan </a:t>
                      </a:r>
                      <a:endParaRPr lang="tr-TR" sz="12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n>
                            <a:noFill/>
                          </a:ln>
                          <a:solidFill>
                            <a:schemeClr val="tx1"/>
                          </a:solidFill>
                          <a:latin typeface="+mn-lt"/>
                        </a:rPr>
                        <a:t>Adı ve Soyadı </a:t>
                      </a:r>
                      <a:endParaRPr lang="tr-TR" sz="12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n>
                            <a:noFill/>
                          </a:ln>
                          <a:solidFill>
                            <a:schemeClr val="tx1"/>
                          </a:solidFill>
                          <a:latin typeface="+mn-lt"/>
                        </a:rPr>
                        <a:t>Görevi </a:t>
                      </a:r>
                      <a:endParaRPr lang="tr-TR" sz="12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1"/>
                  </a:ext>
                </a:extLst>
              </a:tr>
              <a:tr h="359194">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000" dirty="0" smtClean="0">
                          <a:ln>
                            <a:noFill/>
                          </a:ln>
                          <a:solidFill>
                            <a:schemeClr val="tx1"/>
                          </a:solidFill>
                          <a:latin typeface="+mn-lt"/>
                        </a:rPr>
                        <a:t>Prof. Dr.</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Nihat</a:t>
                      </a:r>
                      <a:r>
                        <a:rPr lang="tr-TR" sz="1000" baseline="0" dirty="0" smtClean="0">
                          <a:ln>
                            <a:noFill/>
                          </a:ln>
                          <a:solidFill>
                            <a:schemeClr val="tx1"/>
                          </a:solidFill>
                          <a:latin typeface="+mn-lt"/>
                        </a:rPr>
                        <a:t> ŞINDAK</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Dekan Vekili</a:t>
                      </a:r>
                      <a:r>
                        <a:rPr lang="tr-TR" sz="1000" baseline="0" dirty="0" smtClean="0">
                          <a:ln>
                            <a:noFill/>
                          </a:ln>
                          <a:solidFill>
                            <a:schemeClr val="tx1"/>
                          </a:solidFill>
                          <a:latin typeface="+mn-lt"/>
                        </a:rPr>
                        <a:t> </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49679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schemeClr val="tx1"/>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000" b="0" i="0" u="none" strike="noStrike" kern="1200" cap="none" spc="0" normalizeH="0" baseline="0" noProof="0" dirty="0" smtClean="0">
                          <a:ln>
                            <a:noFill/>
                          </a:ln>
                          <a:solidFill>
                            <a:schemeClr val="tx1"/>
                          </a:solidFill>
                          <a:effectLst/>
                          <a:uLnTx/>
                          <a:uFillTx/>
                          <a:latin typeface="+mn-lt"/>
                          <a:ea typeface="+mn-ea"/>
                          <a:cs typeface="+mn-cs"/>
                        </a:rPr>
                        <a:t>Dr. Öğr. Üyesi</a:t>
                      </a:r>
                      <a:endParaRPr kumimoji="0" lang="tr-TR" sz="1000" b="0"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Çiğdem GÜNGÖRMEZ</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Dekan Yardımcısı </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49679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schemeClr val="tx1"/>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000" b="0" i="0" u="none" strike="noStrike" kern="1200" cap="none" spc="0" normalizeH="0" baseline="0" noProof="0" dirty="0" smtClean="0">
                          <a:ln>
                            <a:noFill/>
                          </a:ln>
                          <a:solidFill>
                            <a:schemeClr val="tx1"/>
                          </a:solidFill>
                          <a:effectLst/>
                          <a:uLnTx/>
                          <a:uFillTx/>
                          <a:latin typeface="+mn-lt"/>
                          <a:ea typeface="+mn-ea"/>
                          <a:cs typeface="+mn-cs"/>
                        </a:rPr>
                        <a:t>Doç. Dr. </a:t>
                      </a:r>
                      <a:endParaRPr kumimoji="0" lang="tr-TR" sz="1000" b="0"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Fatih TAŞ</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Dekan Yardımcısı</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16562325"/>
                  </a:ext>
                </a:extLst>
              </a:tr>
              <a:tr h="496798">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Fakülte Sekreteri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Ferhan ARSLAN</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a:solidFill>
                            <a:schemeClr val="tx1"/>
                          </a:solidFill>
                          <a:effectLst/>
                          <a:latin typeface="+mn-lt"/>
                          <a:cs typeface="Times New Roman" panose="02020603050405020304" pitchFamily="18" charset="0"/>
                        </a:rPr>
                        <a:t>Fakülte Sekreteri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aphicFrame>
        <p:nvGraphicFramePr>
          <p:cNvPr id="12" name="Tablo 11"/>
          <p:cNvGraphicFramePr>
            <a:graphicFrameLocks noGrp="1"/>
          </p:cNvGraphicFramePr>
          <p:nvPr>
            <p:extLst>
              <p:ext uri="{D42A27DB-BD31-4B8C-83A1-F6EECF244321}">
                <p14:modId xmlns:p14="http://schemas.microsoft.com/office/powerpoint/2010/main" val="1456742814"/>
              </p:ext>
            </p:extLst>
          </p:nvPr>
        </p:nvGraphicFramePr>
        <p:xfrm>
          <a:off x="899592" y="4131631"/>
          <a:ext cx="7351198" cy="1434428"/>
        </p:xfrm>
        <a:graphic>
          <a:graphicData uri="http://schemas.openxmlformats.org/drawingml/2006/table">
            <a:tbl>
              <a:tblPr firstRow="1" bandRow="1">
                <a:tableStyleId>{5C22544A-7EE6-4342-B048-85BDC9FD1C3A}</a:tableStyleId>
              </a:tblPr>
              <a:tblGrid>
                <a:gridCol w="504056">
                  <a:extLst>
                    <a:ext uri="{9D8B030D-6E8A-4147-A177-3AD203B41FA5}">
                      <a16:colId xmlns:a16="http://schemas.microsoft.com/office/drawing/2014/main" val="20000"/>
                    </a:ext>
                  </a:extLst>
                </a:gridCol>
                <a:gridCol w="1453082">
                  <a:extLst>
                    <a:ext uri="{9D8B030D-6E8A-4147-A177-3AD203B41FA5}">
                      <a16:colId xmlns:a16="http://schemas.microsoft.com/office/drawing/2014/main" val="505460111"/>
                    </a:ext>
                  </a:extLst>
                </a:gridCol>
                <a:gridCol w="1723257">
                  <a:extLst>
                    <a:ext uri="{9D8B030D-6E8A-4147-A177-3AD203B41FA5}">
                      <a16:colId xmlns:a16="http://schemas.microsoft.com/office/drawing/2014/main" val="4076675359"/>
                    </a:ext>
                  </a:extLst>
                </a:gridCol>
                <a:gridCol w="3670803">
                  <a:extLst>
                    <a:ext uri="{9D8B030D-6E8A-4147-A177-3AD203B41FA5}">
                      <a16:colId xmlns:a16="http://schemas.microsoft.com/office/drawing/2014/main" val="1373092307"/>
                    </a:ext>
                  </a:extLst>
                </a:gridCol>
              </a:tblGrid>
              <a:tr h="182261">
                <a:tc gridSpan="4">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schemeClr val="tx1"/>
                          </a:solidFill>
                          <a:effectLst/>
                          <a:uLnTx/>
                          <a:uFillTx/>
                          <a:latin typeface="+mn-lt"/>
                          <a:ea typeface="+mn-ea"/>
                          <a:cs typeface="Times New Roman" panose="02020603050405020304" pitchFamily="18" charset="0"/>
                        </a:rPr>
                        <a:t>İDARİ PERSONEL </a:t>
                      </a: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endParaRPr lang="tr-TR"/>
                    </a:p>
                  </a:txBody>
                  <a:tcPr/>
                </a:tc>
                <a:tc hMerge="1">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prstClr val="white"/>
                        </a:solidFill>
                        <a:effectLst/>
                        <a:uLnTx/>
                        <a:uFillTx/>
                        <a:latin typeface="+mn-lt"/>
                        <a:ea typeface="+mn-ea"/>
                        <a:cs typeface="+mn-cs"/>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hMerge="1">
                  <a:txBody>
                    <a:bodyPr/>
                    <a:lstStyle/>
                    <a:p>
                      <a:pPr algn="ctr">
                        <a:lnSpc>
                          <a:spcPct val="107000"/>
                        </a:lnSpc>
                        <a:spcAft>
                          <a:spcPts val="800"/>
                        </a:spcAft>
                      </a:pP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4057276000"/>
                  </a:ext>
                </a:extLst>
              </a:tr>
              <a:tr h="18226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schemeClr val="tx1"/>
                          </a:solidFill>
                          <a:effectLst/>
                          <a:uLnTx/>
                          <a:uFillTx/>
                          <a:latin typeface="+mn-lt"/>
                          <a:ea typeface="+mn-ea"/>
                          <a:cs typeface="Times New Roman" panose="02020603050405020304" pitchFamily="18" charset="0"/>
                        </a:rPr>
                        <a:t>Unvan </a:t>
                      </a: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schemeClr val="tx1"/>
                          </a:solidFill>
                          <a:effectLst/>
                          <a:uLnTx/>
                          <a:uFillTx/>
                          <a:latin typeface="+mn-lt"/>
                          <a:ea typeface="+mn-ea"/>
                          <a:cs typeface="Times New Roman" panose="02020603050405020304" pitchFamily="18" charset="0"/>
                        </a:rPr>
                        <a:t>Adı ve Soyadı</a:t>
                      </a: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200" b="1" dirty="0" smtClean="0">
                          <a:solidFill>
                            <a:schemeClr val="tx1"/>
                          </a:solidFill>
                          <a:effectLst/>
                          <a:latin typeface="+mn-lt"/>
                          <a:cs typeface="Times New Roman" panose="02020603050405020304" pitchFamily="18" charset="0"/>
                        </a:rPr>
                        <a:t>Görevi</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238137163"/>
                  </a:ext>
                </a:extLst>
              </a:tr>
              <a:tr h="257246">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Sağlık Teknikeri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Hasan ELİNÇ</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Personel Özlük,</a:t>
                      </a:r>
                      <a:r>
                        <a:rPr lang="tr-TR" sz="1050" baseline="0" dirty="0" smtClean="0">
                          <a:solidFill>
                            <a:schemeClr val="tx1"/>
                          </a:solidFill>
                          <a:effectLst/>
                          <a:latin typeface="+mn-lt"/>
                          <a:ea typeface="Calibri" panose="020F0502020204030204" pitchFamily="34" charset="0"/>
                          <a:cs typeface="Times New Roman" panose="02020603050405020304" pitchFamily="18" charset="0"/>
                        </a:rPr>
                        <a:t> Yazı İşleri, Taşınır Kayıt</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3640576"/>
                  </a:ext>
                </a:extLst>
              </a:tr>
              <a:tr h="257246">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Bilgisayar İşletmeni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Esra ASLAN</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Mutemetlik, Satın alma,</a:t>
                      </a:r>
                      <a:r>
                        <a:rPr lang="tr-TR" sz="1050" baseline="0" dirty="0" smtClean="0">
                          <a:solidFill>
                            <a:schemeClr val="tx1"/>
                          </a:solidFill>
                          <a:effectLst/>
                          <a:latin typeface="+mn-lt"/>
                          <a:ea typeface="Calibri" panose="020F0502020204030204" pitchFamily="34" charset="0"/>
                          <a:cs typeface="Times New Roman" panose="02020603050405020304" pitchFamily="18" charset="0"/>
                        </a:rPr>
                        <a:t> Öğrenci İşleri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4900751"/>
                  </a:ext>
                </a:extLst>
              </a:tr>
              <a:tr h="283094">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7000"/>
                        </a:lnSpc>
                        <a:spcBef>
                          <a:spcPts val="0"/>
                        </a:spcBef>
                        <a:spcAft>
                          <a:spcPts val="800"/>
                        </a:spcAft>
                        <a:buClrTx/>
                        <a:buSzTx/>
                        <a:buFontTx/>
                        <a:buNone/>
                        <a:tabLst/>
                        <a:defRPr/>
                      </a:pPr>
                      <a:r>
                        <a:rPr lang="tr-TR" sz="1050" kern="1200" dirty="0" smtClean="0">
                          <a:solidFill>
                            <a:schemeClr val="tx1"/>
                          </a:solidFill>
                          <a:effectLst/>
                          <a:latin typeface="+mn-lt"/>
                          <a:ea typeface="Calibri" panose="020F0502020204030204" pitchFamily="34" charset="0"/>
                          <a:cs typeface="Times New Roman" panose="02020603050405020304" pitchFamily="18" charset="0"/>
                        </a:rPr>
                        <a:t>Bilgisayar İşletmeni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Pınar ERKOYUNCU</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a:solidFill>
                            <a:schemeClr val="tx1"/>
                          </a:solidFill>
                          <a:effectLst/>
                          <a:latin typeface="+mn-lt"/>
                          <a:cs typeface="Times New Roman" panose="02020603050405020304" pitchFamily="18" charset="0"/>
                        </a:rPr>
                        <a:t>Dekanlık Özel Kalem</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0905492"/>
                  </a:ext>
                </a:extLst>
              </a:tr>
              <a:tr h="239205">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7000"/>
                        </a:lnSpc>
                        <a:spcBef>
                          <a:spcPts val="0"/>
                        </a:spcBef>
                        <a:spcAft>
                          <a:spcPts val="800"/>
                        </a:spcAft>
                        <a:buClrTx/>
                        <a:buSzTx/>
                        <a:buFontTx/>
                        <a:buNone/>
                        <a:tabLst/>
                        <a:defRPr/>
                      </a:pPr>
                      <a:r>
                        <a:rPr lang="tr-TR" sz="1050" kern="1200" dirty="0" smtClean="0">
                          <a:solidFill>
                            <a:schemeClr val="tx1"/>
                          </a:solidFill>
                          <a:effectLst/>
                          <a:latin typeface="+mn-lt"/>
                          <a:ea typeface="Calibri" panose="020F0502020204030204" pitchFamily="34" charset="0"/>
                          <a:cs typeface="Times New Roman" panose="02020603050405020304" pitchFamily="18" charset="0"/>
                        </a:rPr>
                        <a:t>Sürekli İşçi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Vedat AÇIKGÖZ</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cs typeface="Times New Roman" panose="02020603050405020304" pitchFamily="18" charset="0"/>
                        </a:rPr>
                        <a:t>Sürekli İşçi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40270523"/>
                  </a:ext>
                </a:extLst>
              </a:tr>
            </a:tbl>
          </a:graphicData>
        </a:graphic>
      </p:graphicFrame>
      <p:sp>
        <p:nvSpPr>
          <p:cNvPr id="14" name="On Kenarlı 13"/>
          <p:cNvSpPr/>
          <p:nvPr/>
        </p:nvSpPr>
        <p:spPr>
          <a:xfrm>
            <a:off x="5700977" y="313861"/>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1</a:t>
            </a:r>
            <a:endParaRPr lang="tr-TR" sz="1200" dirty="0">
              <a:solidFill>
                <a:schemeClr val="tx1"/>
              </a:solidFill>
            </a:endParaRPr>
          </a:p>
        </p:txBody>
      </p:sp>
    </p:spTree>
    <p:extLst>
      <p:ext uri="{BB962C8B-B14F-4D97-AF65-F5344CB8AC3E}">
        <p14:creationId xmlns:p14="http://schemas.microsoft.com/office/powerpoint/2010/main" val="522077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5</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59" y="-116641"/>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3059832" y="63626"/>
            <a:ext cx="2880320"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BÖLÜM BAŞKANLIKLARI </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423166580"/>
              </p:ext>
            </p:extLst>
          </p:nvPr>
        </p:nvGraphicFramePr>
        <p:xfrm>
          <a:off x="899593" y="1972662"/>
          <a:ext cx="7351196" cy="2536458"/>
        </p:xfrm>
        <a:graphic>
          <a:graphicData uri="http://schemas.openxmlformats.org/drawingml/2006/table">
            <a:tbl>
              <a:tblPr firstRow="1" bandRow="1">
                <a:tableStyleId>{5C22544A-7EE6-4342-B048-85BDC9FD1C3A}</a:tableStyleId>
              </a:tblPr>
              <a:tblGrid>
                <a:gridCol w="536067">
                  <a:extLst>
                    <a:ext uri="{9D8B030D-6E8A-4147-A177-3AD203B41FA5}">
                      <a16:colId xmlns:a16="http://schemas.microsoft.com/office/drawing/2014/main" val="20000"/>
                    </a:ext>
                  </a:extLst>
                </a:gridCol>
                <a:gridCol w="1500990">
                  <a:extLst>
                    <a:ext uri="{9D8B030D-6E8A-4147-A177-3AD203B41FA5}">
                      <a16:colId xmlns:a16="http://schemas.microsoft.com/office/drawing/2014/main" val="93984055"/>
                    </a:ext>
                  </a:extLst>
                </a:gridCol>
                <a:gridCol w="2037059">
                  <a:extLst>
                    <a:ext uri="{9D8B030D-6E8A-4147-A177-3AD203B41FA5}">
                      <a16:colId xmlns:a16="http://schemas.microsoft.com/office/drawing/2014/main" val="2600506647"/>
                    </a:ext>
                  </a:extLst>
                </a:gridCol>
                <a:gridCol w="3277080">
                  <a:extLst>
                    <a:ext uri="{9D8B030D-6E8A-4147-A177-3AD203B41FA5}">
                      <a16:colId xmlns:a16="http://schemas.microsoft.com/office/drawing/2014/main" val="3668660243"/>
                    </a:ext>
                  </a:extLst>
                </a:gridCol>
              </a:tblGrid>
              <a:tr h="440534">
                <a:tc gridSpan="4">
                  <a:txBody>
                    <a:bodyPr/>
                    <a:lstStyle/>
                    <a:p>
                      <a:pPr algn="ctr"/>
                      <a:r>
                        <a:rPr lang="tr-TR" sz="1600" b="1" dirty="0" smtClean="0">
                          <a:ln>
                            <a:noFill/>
                          </a:ln>
                          <a:solidFill>
                            <a:schemeClr val="tx1"/>
                          </a:solidFill>
                          <a:latin typeface="+mn-lt"/>
                        </a:rPr>
                        <a:t>Bölüm Başkanları </a:t>
                      </a:r>
                      <a:endParaRPr lang="tr-TR" sz="16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2763495"/>
                  </a:ext>
                </a:extLst>
              </a:tr>
              <a:tr h="439749">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400" b="1" dirty="0" smtClean="0">
                          <a:ln>
                            <a:noFill/>
                          </a:ln>
                          <a:solidFill>
                            <a:schemeClr val="tx1"/>
                          </a:solidFill>
                          <a:latin typeface="+mn-lt"/>
                        </a:rPr>
                        <a:t>Bölüm </a:t>
                      </a:r>
                      <a:endParaRPr lang="tr-TR" sz="14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400" b="1" dirty="0" smtClean="0">
                          <a:ln>
                            <a:noFill/>
                          </a:ln>
                          <a:solidFill>
                            <a:schemeClr val="tx1"/>
                          </a:solidFill>
                          <a:latin typeface="+mn-lt"/>
                        </a:rPr>
                        <a:t>Unvan </a:t>
                      </a:r>
                      <a:endParaRPr lang="tr-TR" sz="14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400" b="1" dirty="0" smtClean="0">
                          <a:ln>
                            <a:noFill/>
                          </a:ln>
                          <a:solidFill>
                            <a:schemeClr val="tx1"/>
                          </a:solidFill>
                          <a:latin typeface="+mn-lt"/>
                        </a:rPr>
                        <a:t>Adı ve Soyadı </a:t>
                      </a:r>
                      <a:endParaRPr lang="tr-TR" sz="14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1"/>
                  </a:ext>
                </a:extLst>
              </a:tr>
              <a:tr h="439749">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ln>
                            <a:noFill/>
                          </a:ln>
                          <a:solidFill>
                            <a:schemeClr val="tx1"/>
                          </a:solidFill>
                          <a:latin typeface="+mn-lt"/>
                        </a:rPr>
                        <a:t>Cerrahi Tıp Bilimleri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dirty="0" smtClean="0">
                          <a:ln>
                            <a:noFill/>
                          </a:ln>
                          <a:solidFill>
                            <a:schemeClr val="tx1"/>
                          </a:solidFill>
                          <a:latin typeface="+mn-lt"/>
                        </a:rPr>
                        <a:t>Prof. Dr.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b="0" i="0" u="none" strike="noStrike" dirty="0" smtClean="0">
                          <a:solidFill>
                            <a:schemeClr val="dk1"/>
                          </a:solidFill>
                          <a:effectLst/>
                          <a:latin typeface="+mn-lt"/>
                        </a:rPr>
                        <a:t>Abdulkadir</a:t>
                      </a:r>
                      <a:r>
                        <a:rPr lang="tr-TR" sz="1200" b="0" i="0" u="none" strike="noStrike" baseline="0" dirty="0" smtClean="0">
                          <a:solidFill>
                            <a:schemeClr val="dk1"/>
                          </a:solidFill>
                          <a:effectLst/>
                          <a:latin typeface="+mn-lt"/>
                        </a:rPr>
                        <a:t> YEKTAŞ</a:t>
                      </a:r>
                      <a:endParaRPr lang="tr-TR" sz="1200" b="0" i="0" u="none" strike="noStrike" dirty="0" smtClean="0">
                        <a:solidFill>
                          <a:srgbClr val="000000"/>
                        </a:solidFill>
                        <a:effectLst/>
                        <a:latin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60821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schemeClr val="tx1"/>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0" i="0" u="none" strike="noStrike" kern="1200" cap="none" spc="0" normalizeH="0" baseline="0" noProof="0" dirty="0" smtClean="0">
                          <a:ln>
                            <a:noFill/>
                          </a:ln>
                          <a:solidFill>
                            <a:schemeClr val="tx1"/>
                          </a:solidFill>
                          <a:effectLst/>
                          <a:uLnTx/>
                          <a:uFillTx/>
                          <a:latin typeface="+mn-lt"/>
                          <a:ea typeface="+mn-ea"/>
                          <a:cs typeface="+mn-cs"/>
                        </a:rPr>
                        <a:t>Dahili Tıp Bilimleri </a:t>
                      </a:r>
                      <a:endParaRPr kumimoji="0" lang="tr-TR" sz="1200" b="0"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dirty="0" smtClean="0">
                          <a:ln>
                            <a:noFill/>
                          </a:ln>
                          <a:solidFill>
                            <a:schemeClr val="tx1"/>
                          </a:solidFill>
                          <a:latin typeface="+mn-lt"/>
                        </a:rPr>
                        <a:t>Prof. Dr.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u="none" strike="noStrike" dirty="0" smtClean="0">
                          <a:effectLst/>
                        </a:rPr>
                        <a:t>Ekrem ORBAY</a:t>
                      </a:r>
                      <a:r>
                        <a:rPr lang="tr-TR" sz="1200" u="none" strike="noStrike" baseline="0" dirty="0">
                          <a:ln>
                            <a:noFill/>
                          </a:ln>
                          <a:solidFill>
                            <a:schemeClr val="tx1"/>
                          </a:solidFill>
                          <a:effectLst/>
                          <a:latin typeface="+mn-lt"/>
                        </a:rPr>
                        <a:t> </a:t>
                      </a:r>
                      <a:endParaRPr lang="tr-TR" sz="1200" b="0" i="0" u="none" strike="noStrike" dirty="0" smtClean="0">
                        <a:solidFill>
                          <a:srgbClr val="000000"/>
                        </a:solidFill>
                        <a:effectLst/>
                        <a:latin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0821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schemeClr val="tx1"/>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0" i="0" u="none" strike="noStrike" kern="1200" cap="none" spc="0" normalizeH="0" baseline="0" noProof="0" dirty="0" smtClean="0">
                          <a:ln>
                            <a:noFill/>
                          </a:ln>
                          <a:solidFill>
                            <a:schemeClr val="tx1"/>
                          </a:solidFill>
                          <a:effectLst/>
                          <a:uLnTx/>
                          <a:uFillTx/>
                          <a:latin typeface="+mn-lt"/>
                          <a:ea typeface="+mn-ea"/>
                          <a:cs typeface="+mn-cs"/>
                        </a:rPr>
                        <a:t>Temel Tıp Bilimleri </a:t>
                      </a:r>
                      <a:endParaRPr kumimoji="0" lang="tr-TR" sz="1200" b="0"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dirty="0" smtClean="0">
                          <a:ln>
                            <a:noFill/>
                          </a:ln>
                          <a:solidFill>
                            <a:schemeClr val="tx1"/>
                          </a:solidFill>
                          <a:latin typeface="+mn-lt"/>
                        </a:rPr>
                        <a:t>Prof. Dr.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u="none" strike="noStrike" dirty="0" smtClean="0">
                          <a:effectLst/>
                          <a:latin typeface="+mn-lt"/>
                        </a:rPr>
                        <a:t>Veysi OKUMUŞ</a:t>
                      </a:r>
                      <a:r>
                        <a:rPr lang="tr-TR" sz="1200" u="none" strike="noStrike" baseline="0" dirty="0">
                          <a:ln>
                            <a:noFill/>
                          </a:ln>
                          <a:solidFill>
                            <a:schemeClr val="tx1"/>
                          </a:solidFill>
                          <a:effectLst/>
                          <a:latin typeface="+mn-lt"/>
                        </a:rPr>
                        <a:t> </a:t>
                      </a:r>
                      <a:endParaRPr lang="tr-TR" sz="1200" b="0" i="0" u="none" strike="noStrike" dirty="0" smtClean="0">
                        <a:solidFill>
                          <a:srgbClr val="000000"/>
                        </a:solidFill>
                        <a:effectLst/>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bl>
          </a:graphicData>
        </a:graphic>
      </p:graphicFrame>
    </p:spTree>
    <p:extLst>
      <p:ext uri="{BB962C8B-B14F-4D97-AF65-F5344CB8AC3E}">
        <p14:creationId xmlns:p14="http://schemas.microsoft.com/office/powerpoint/2010/main" val="11997539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dirty="0"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6</a:t>
            </a:fld>
            <a:endParaRPr lang="tr-TR" dirty="0"/>
          </a:p>
        </p:txBody>
      </p:sp>
      <p:graphicFrame>
        <p:nvGraphicFramePr>
          <p:cNvPr id="5" name="Tablo 4"/>
          <p:cNvGraphicFramePr>
            <a:graphicFrameLocks noGrp="1"/>
          </p:cNvGraphicFramePr>
          <p:nvPr>
            <p:extLst>
              <p:ext uri="{D42A27DB-BD31-4B8C-83A1-F6EECF244321}">
                <p14:modId xmlns:p14="http://schemas.microsoft.com/office/powerpoint/2010/main" val="3273666186"/>
              </p:ext>
            </p:extLst>
          </p:nvPr>
        </p:nvGraphicFramePr>
        <p:xfrm>
          <a:off x="602410" y="1124744"/>
          <a:ext cx="8064897" cy="2280250"/>
        </p:xfrm>
        <a:graphic>
          <a:graphicData uri="http://schemas.openxmlformats.org/drawingml/2006/table">
            <a:tbl>
              <a:tblPr>
                <a:tableStyleId>{5DA37D80-6434-44D0-A028-1B22A696006F}</a:tableStyleId>
              </a:tblPr>
              <a:tblGrid>
                <a:gridCol w="1632651">
                  <a:extLst>
                    <a:ext uri="{9D8B030D-6E8A-4147-A177-3AD203B41FA5}">
                      <a16:colId xmlns:a16="http://schemas.microsoft.com/office/drawing/2014/main" val="2785893823"/>
                    </a:ext>
                  </a:extLst>
                </a:gridCol>
                <a:gridCol w="2144082">
                  <a:extLst>
                    <a:ext uri="{9D8B030D-6E8A-4147-A177-3AD203B41FA5}">
                      <a16:colId xmlns:a16="http://schemas.microsoft.com/office/drawing/2014/main" val="2674843215"/>
                    </a:ext>
                  </a:extLst>
                </a:gridCol>
                <a:gridCol w="2144082">
                  <a:extLst>
                    <a:ext uri="{9D8B030D-6E8A-4147-A177-3AD203B41FA5}">
                      <a16:colId xmlns:a16="http://schemas.microsoft.com/office/drawing/2014/main" val="731006916"/>
                    </a:ext>
                  </a:extLst>
                </a:gridCol>
                <a:gridCol w="2144082">
                  <a:extLst>
                    <a:ext uri="{9D8B030D-6E8A-4147-A177-3AD203B41FA5}">
                      <a16:colId xmlns:a16="http://schemas.microsoft.com/office/drawing/2014/main" val="1399401633"/>
                    </a:ext>
                  </a:extLst>
                </a:gridCol>
              </a:tblGrid>
              <a:tr h="456050">
                <a:tc>
                  <a:txBody>
                    <a:bodyPr/>
                    <a:lstStyle/>
                    <a:p>
                      <a:pPr algn="ctr" fontAlgn="ctr"/>
                      <a:r>
                        <a:rPr lang="tr-TR" sz="1200" b="1" u="none" strike="noStrike" dirty="0">
                          <a:effectLst/>
                        </a:rPr>
                        <a:t>Sıra No</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200" b="1" u="none" strike="noStrike" dirty="0" smtClean="0">
                          <a:effectLst/>
                        </a:rPr>
                        <a:t>Unvan</a:t>
                      </a:r>
                      <a:r>
                        <a:rPr lang="tr-TR" sz="1200" b="1" u="none" strike="noStrike" baseline="0" dirty="0" smtClean="0">
                          <a:effectLst/>
                        </a:rPr>
                        <a:t> </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200" b="1" u="none" strike="noStrike" dirty="0">
                          <a:effectLst/>
                        </a:rPr>
                        <a:t>Adı ve Soyadı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200" b="1" u="none" strike="noStrike" dirty="0">
                          <a:effectLst/>
                        </a:rPr>
                        <a:t>Anabilim Dalı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489433016"/>
                  </a:ext>
                </a:extLst>
              </a:tr>
              <a:tr h="456050">
                <a:tc>
                  <a:txBody>
                    <a:bodyPr/>
                    <a:lstStyle/>
                    <a:p>
                      <a:pPr algn="ctr" fontAlgn="ctr"/>
                      <a:r>
                        <a:rPr lang="tr-TR" sz="1200" b="1" i="0" u="none" strike="noStrike" dirty="0" smtClean="0">
                          <a:solidFill>
                            <a:schemeClr val="tx1"/>
                          </a:solidFill>
                          <a:effectLst/>
                          <a:latin typeface="+mn-lt"/>
                        </a:rPr>
                        <a:t>1</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smtClean="0">
                          <a:effectLst/>
                        </a:rPr>
                        <a:t>Prof. Dr.</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Deniz BALSAK</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Kadın Hastalıkları ve Doğum</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8675809"/>
                  </a:ext>
                </a:extLst>
              </a:tr>
              <a:tr h="456050">
                <a:tc>
                  <a:txBody>
                    <a:bodyPr/>
                    <a:lstStyle/>
                    <a:p>
                      <a:pPr algn="ctr" fontAlgn="ctr"/>
                      <a:r>
                        <a:rPr lang="tr-TR" sz="1200" b="1" i="0" u="none" strike="noStrike" dirty="0">
                          <a:solidFill>
                            <a:schemeClr val="tx1"/>
                          </a:solidFill>
                          <a:effectLst/>
                          <a:latin typeface="+mn-lt"/>
                        </a:rPr>
                        <a:t>2</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Prof. Dr.</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smtClean="0">
                          <a:effectLst/>
                        </a:rPr>
                        <a:t>Abdulkadir YEKTAŞ</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Anesteziyoloji ve Reanimasyon</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7399259"/>
                  </a:ext>
                </a:extLst>
              </a:tr>
              <a:tr h="456050">
                <a:tc>
                  <a:txBody>
                    <a:bodyPr/>
                    <a:lstStyle/>
                    <a:p>
                      <a:pPr algn="ctr" fontAlgn="ctr"/>
                      <a:r>
                        <a:rPr lang="tr-TR" sz="1200" b="1" i="0" u="none" strike="noStrike" dirty="0">
                          <a:solidFill>
                            <a:schemeClr val="tx1"/>
                          </a:solidFill>
                          <a:effectLst/>
                          <a:latin typeface="+mn-lt"/>
                        </a:rPr>
                        <a:t>3</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Deniz ÖZBİLİCİ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Genel Cerrahi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5566055"/>
                  </a:ext>
                </a:extLst>
              </a:tr>
              <a:tr h="456050">
                <a:tc>
                  <a:txBody>
                    <a:bodyPr/>
                    <a:lstStyle/>
                    <a:p>
                      <a:pPr algn="ctr" fontAlgn="ctr"/>
                      <a:r>
                        <a:rPr lang="tr-TR" sz="1200" b="1" i="0" u="none" strike="noStrike" dirty="0" smtClean="0">
                          <a:solidFill>
                            <a:schemeClr val="tx1"/>
                          </a:solidFill>
                          <a:effectLst/>
                          <a:latin typeface="+mn-lt"/>
                        </a:rPr>
                        <a:t>4</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a:effectLst/>
                        </a:rPr>
                        <a:t>Dr. Öğr. Üyesi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Yunus Emre TAŞKIN</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Genel Cerrahi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5331963"/>
                  </a:ext>
                </a:extLst>
              </a:tr>
            </a:tbl>
          </a:graphicData>
        </a:graphic>
      </p:graphicFrame>
      <p:sp>
        <p:nvSpPr>
          <p:cNvPr id="7" name="Dikdörtgen 6"/>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6415" y="9989"/>
            <a:ext cx="811493" cy="584775"/>
          </a:xfrm>
          <a:prstGeom prst="rect">
            <a:avLst/>
          </a:prstGeom>
        </p:spPr>
      </p:pic>
      <p:pic>
        <p:nvPicPr>
          <p:cNvPr id="9" name="Resim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41" y="0"/>
            <a:ext cx="811493" cy="584775"/>
          </a:xfrm>
          <a:prstGeom prst="rect">
            <a:avLst/>
          </a:prstGeom>
        </p:spPr>
      </p:pic>
      <p:sp>
        <p:nvSpPr>
          <p:cNvPr id="10" name="Çapraz Köşesi Kesik Dikdörtgen 9"/>
          <p:cNvSpPr/>
          <p:nvPr/>
        </p:nvSpPr>
        <p:spPr>
          <a:xfrm>
            <a:off x="1285674" y="117264"/>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smtClean="0">
                <a:solidFill>
                  <a:sysClr val="windowText" lastClr="000000"/>
                </a:solidFill>
              </a:rPr>
              <a:t>CERRAHİ </a:t>
            </a:r>
            <a:r>
              <a:rPr lang="tr-TR" sz="1800" dirty="0">
                <a:solidFill>
                  <a:sysClr val="windowText" lastClr="000000"/>
                </a:solidFill>
              </a:rPr>
              <a:t>TIP BİLİMLERİ BÖLÜMÜ AKADEMİK PERSONEL </a:t>
            </a:r>
            <a:r>
              <a:rPr lang="tr-TR" sz="1800" dirty="0" smtClean="0">
                <a:solidFill>
                  <a:sysClr val="windowText" lastClr="000000"/>
                </a:solidFill>
              </a:rPr>
              <a:t>LİSTESİ</a:t>
            </a:r>
            <a:endParaRPr lang="tr-TR" sz="2000" i="1" dirty="0">
              <a:solidFill>
                <a:sysClr val="windowText" lastClr="0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786992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dirty="0" smtClean="0"/>
              <a:t>29.02.2024</a:t>
            </a:r>
            <a:endParaRPr lang="tr-TR" dirty="0"/>
          </a:p>
        </p:txBody>
      </p:sp>
      <p:sp>
        <p:nvSpPr>
          <p:cNvPr id="3" name="Altbilgi Yer Tutucusu 2"/>
          <p:cNvSpPr>
            <a:spLocks noGrp="1"/>
          </p:cNvSpPr>
          <p:nvPr>
            <p:ph type="ftr" sz="quarter" idx="11"/>
          </p:nvPr>
        </p:nvSpPr>
        <p:spPr/>
        <p:txBody>
          <a:bodyPr/>
          <a:lstStyle/>
          <a:p>
            <a:pPr>
              <a:defRPr/>
            </a:pPr>
            <a:r>
              <a:rPr lang="tr-TR" dirty="0" smtClean="0"/>
              <a:t>Tıp Fakültesi 2023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7</a:t>
            </a:fld>
            <a:endParaRPr lang="tr-TR" dirty="0"/>
          </a:p>
        </p:txBody>
      </p:sp>
      <p:graphicFrame>
        <p:nvGraphicFramePr>
          <p:cNvPr id="5" name="Tablo 4"/>
          <p:cNvGraphicFramePr>
            <a:graphicFrameLocks noGrp="1"/>
          </p:cNvGraphicFramePr>
          <p:nvPr>
            <p:extLst>
              <p:ext uri="{D42A27DB-BD31-4B8C-83A1-F6EECF244321}">
                <p14:modId xmlns:p14="http://schemas.microsoft.com/office/powerpoint/2010/main" val="4018969497"/>
              </p:ext>
            </p:extLst>
          </p:nvPr>
        </p:nvGraphicFramePr>
        <p:xfrm>
          <a:off x="467542" y="1196753"/>
          <a:ext cx="7848873" cy="5040563"/>
        </p:xfrm>
        <a:graphic>
          <a:graphicData uri="http://schemas.openxmlformats.org/drawingml/2006/table">
            <a:tbl>
              <a:tblPr>
                <a:tableStyleId>{5C22544A-7EE6-4342-B048-85BDC9FD1C3A}</a:tableStyleId>
              </a:tblPr>
              <a:tblGrid>
                <a:gridCol w="1583023">
                  <a:extLst>
                    <a:ext uri="{9D8B030D-6E8A-4147-A177-3AD203B41FA5}">
                      <a16:colId xmlns:a16="http://schemas.microsoft.com/office/drawing/2014/main" val="3424425345"/>
                    </a:ext>
                  </a:extLst>
                </a:gridCol>
                <a:gridCol w="2078908">
                  <a:extLst>
                    <a:ext uri="{9D8B030D-6E8A-4147-A177-3AD203B41FA5}">
                      <a16:colId xmlns:a16="http://schemas.microsoft.com/office/drawing/2014/main" val="3593871210"/>
                    </a:ext>
                  </a:extLst>
                </a:gridCol>
                <a:gridCol w="2108034">
                  <a:extLst>
                    <a:ext uri="{9D8B030D-6E8A-4147-A177-3AD203B41FA5}">
                      <a16:colId xmlns:a16="http://schemas.microsoft.com/office/drawing/2014/main" val="275432094"/>
                    </a:ext>
                  </a:extLst>
                </a:gridCol>
                <a:gridCol w="2078908">
                  <a:extLst>
                    <a:ext uri="{9D8B030D-6E8A-4147-A177-3AD203B41FA5}">
                      <a16:colId xmlns:a16="http://schemas.microsoft.com/office/drawing/2014/main" val="756024157"/>
                    </a:ext>
                  </a:extLst>
                </a:gridCol>
              </a:tblGrid>
              <a:tr h="458233">
                <a:tc>
                  <a:txBody>
                    <a:bodyPr/>
                    <a:lstStyle/>
                    <a:p>
                      <a:pPr algn="ctr" fontAlgn="ctr"/>
                      <a:r>
                        <a:rPr lang="tr-TR" sz="1200" b="1" u="none" strike="noStrike" dirty="0">
                          <a:effectLst/>
                        </a:rPr>
                        <a:t>Sıra No</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u="none" strike="noStrike" dirty="0" smtClean="0">
                          <a:effectLst/>
                        </a:rPr>
                        <a:t>Unvan </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u="none" strike="noStrike" dirty="0">
                          <a:effectLst/>
                        </a:rPr>
                        <a:t>Adı ve Soyadı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u="none" strike="noStrike" dirty="0">
                          <a:effectLst/>
                        </a:rPr>
                        <a:t>Anabilim Dalı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889219576"/>
                  </a:ext>
                </a:extLst>
              </a:tr>
              <a:tr h="458233">
                <a:tc>
                  <a:txBody>
                    <a:bodyPr/>
                    <a:lstStyle/>
                    <a:p>
                      <a:pPr algn="ctr" fontAlgn="ctr"/>
                      <a:r>
                        <a:rPr lang="tr-TR" sz="1200" b="1" u="none" strike="noStrike" dirty="0">
                          <a:effectLst/>
                        </a:rPr>
                        <a:t>1</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a:effectLst/>
                        </a:rPr>
                        <a:t>Prof. Dr.</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Ekrem ORBAY</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Aile Hekimliği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57309552"/>
                  </a:ext>
                </a:extLst>
              </a:tr>
              <a:tr h="458233">
                <a:tc>
                  <a:txBody>
                    <a:bodyPr/>
                    <a:lstStyle/>
                    <a:p>
                      <a:pPr algn="ctr" fontAlgn="ctr"/>
                      <a:r>
                        <a:rPr lang="tr-TR" sz="1200" b="1" u="none" strike="noStrike">
                          <a:effectLst/>
                        </a:rPr>
                        <a:t>2</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smtClean="0">
                          <a:effectLst/>
                        </a:rPr>
                        <a:t>Öğr</a:t>
                      </a:r>
                      <a:r>
                        <a:rPr lang="tr-TR" sz="1100" u="none" strike="noStrike" dirty="0">
                          <a:effectLst/>
                        </a:rPr>
                        <a:t>.</a:t>
                      </a:r>
                      <a:r>
                        <a:rPr lang="tr-TR" sz="1100" u="none" strike="noStrike" dirty="0" smtClean="0">
                          <a:effectLst/>
                        </a:rPr>
                        <a:t> </a:t>
                      </a:r>
                      <a:r>
                        <a:rPr lang="tr-TR" sz="1100" u="none" strike="noStrike" dirty="0">
                          <a:effectLst/>
                        </a:rPr>
                        <a:t>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Nihat HİÇYILMAZ</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Aile Hekimliği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45858398"/>
                  </a:ext>
                </a:extLst>
              </a:tr>
              <a:tr h="458233">
                <a:tc>
                  <a:txBody>
                    <a:bodyPr/>
                    <a:lstStyle/>
                    <a:p>
                      <a:pPr algn="ctr" fontAlgn="ctr"/>
                      <a:r>
                        <a:rPr lang="tr-TR" sz="1200" b="1" u="none" strike="noStrike">
                          <a:effectLst/>
                        </a:rPr>
                        <a:t>3</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smtClean="0">
                          <a:effectLst/>
                        </a:rPr>
                        <a:t>Öğr</a:t>
                      </a:r>
                      <a:r>
                        <a:rPr lang="tr-TR" sz="1100" u="none" strike="noStrike" dirty="0" smtClean="0">
                          <a:effectLst/>
                        </a:rPr>
                        <a:t>. </a:t>
                      </a:r>
                      <a:r>
                        <a:rPr lang="tr-TR" sz="1100" u="none" strike="noStrike" dirty="0">
                          <a:effectLst/>
                        </a:rPr>
                        <a:t>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Çağdaş KAYNAK</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Kardiyoloji (Ücretsiz İzinli-Başhekim)</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634555"/>
                  </a:ext>
                </a:extLst>
              </a:tr>
              <a:tr h="458233">
                <a:tc>
                  <a:txBody>
                    <a:bodyPr/>
                    <a:lstStyle/>
                    <a:p>
                      <a:pPr algn="ctr" fontAlgn="ctr"/>
                      <a:r>
                        <a:rPr lang="tr-TR" sz="1200" b="1" u="none" strike="noStrike">
                          <a:effectLst/>
                        </a:rPr>
                        <a:t>4</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Muzaffer ASLAN</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Kardiyoloji </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8552392"/>
                  </a:ext>
                </a:extLst>
              </a:tr>
              <a:tr h="458233">
                <a:tc>
                  <a:txBody>
                    <a:bodyPr/>
                    <a:lstStyle/>
                    <a:p>
                      <a:pPr algn="ctr" fontAlgn="ctr"/>
                      <a:r>
                        <a:rPr lang="tr-TR" sz="1200" b="1" u="none" strike="noStrike">
                          <a:effectLst/>
                        </a:rPr>
                        <a:t>5</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Aykut YILMAZ</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Kardiyoloji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5423816"/>
                  </a:ext>
                </a:extLst>
              </a:tr>
              <a:tr h="458233">
                <a:tc>
                  <a:txBody>
                    <a:bodyPr/>
                    <a:lstStyle/>
                    <a:p>
                      <a:pPr algn="ctr" fontAlgn="ctr"/>
                      <a:r>
                        <a:rPr lang="tr-TR" sz="1200" b="1" u="none" strike="noStrike">
                          <a:effectLst/>
                        </a:rPr>
                        <a:t>6</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Ali NAR</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İç Hastalıkları</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4880572"/>
                  </a:ext>
                </a:extLst>
              </a:tr>
              <a:tr h="458233">
                <a:tc>
                  <a:txBody>
                    <a:bodyPr/>
                    <a:lstStyle/>
                    <a:p>
                      <a:pPr algn="ctr" fontAlgn="ctr"/>
                      <a:r>
                        <a:rPr lang="tr-TR" sz="1200" b="1" i="0" u="none" strike="noStrike" dirty="0">
                          <a:solidFill>
                            <a:schemeClr val="dk1"/>
                          </a:solidFill>
                          <a:effectLst/>
                          <a:latin typeface="+mn-lt"/>
                        </a:rPr>
                        <a:t>7</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Necip NAS</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İç Hastalıkları</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0424764"/>
                  </a:ext>
                </a:extLst>
              </a:tr>
              <a:tr h="458233">
                <a:tc>
                  <a:txBody>
                    <a:bodyPr/>
                    <a:lstStyle/>
                    <a:p>
                      <a:pPr algn="ctr" fontAlgn="ctr"/>
                      <a:r>
                        <a:rPr lang="tr-TR" sz="1200" b="1" i="0" u="none" strike="noStrike" dirty="0" smtClean="0">
                          <a:solidFill>
                            <a:srgbClr val="000000"/>
                          </a:solidFill>
                          <a:effectLst/>
                          <a:latin typeface="Times New Roman" panose="02020603050405020304" pitchFamily="18" charset="0"/>
                        </a:rPr>
                        <a:t>8</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b="0" i="0" u="none" strike="noStrike" dirty="0" smtClean="0">
                          <a:solidFill>
                            <a:schemeClr val="dk1"/>
                          </a:solidFill>
                          <a:effectLst/>
                          <a:latin typeface="+mn-lt"/>
                        </a:rPr>
                        <a:t>Abdullah</a:t>
                      </a:r>
                      <a:r>
                        <a:rPr lang="tr-TR" sz="1100" b="0" i="0" u="none" strike="noStrike" baseline="0" dirty="0" smtClean="0">
                          <a:solidFill>
                            <a:schemeClr val="dk1"/>
                          </a:solidFill>
                          <a:effectLst/>
                          <a:latin typeface="+mn-lt"/>
                        </a:rPr>
                        <a:t> TANRIKULU</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İç Hastalıkları</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92383114"/>
                  </a:ext>
                </a:extLst>
              </a:tr>
              <a:tr h="458233">
                <a:tc>
                  <a:txBody>
                    <a:bodyPr/>
                    <a:lstStyle/>
                    <a:p>
                      <a:pPr algn="ctr" fontAlgn="ctr"/>
                      <a:r>
                        <a:rPr lang="tr-TR" sz="1200" b="1" i="0" u="none" strike="noStrike" dirty="0">
                          <a:solidFill>
                            <a:schemeClr val="dk1"/>
                          </a:solidFill>
                          <a:effectLst/>
                          <a:latin typeface="+mn-lt"/>
                        </a:rPr>
                        <a:t>9</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Semih SAĞLIK</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Radyoloji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85110746"/>
                  </a:ext>
                </a:extLst>
              </a:tr>
              <a:tr h="458233">
                <a:tc>
                  <a:txBody>
                    <a:bodyPr/>
                    <a:lstStyle/>
                    <a:p>
                      <a:pPr algn="ctr" fontAlgn="ctr"/>
                      <a:r>
                        <a:rPr lang="tr-TR" sz="1200" b="1" i="0" u="none" strike="noStrike" dirty="0" smtClean="0">
                          <a:solidFill>
                            <a:srgbClr val="000000"/>
                          </a:solidFill>
                          <a:effectLst/>
                          <a:latin typeface="Times New Roman" panose="02020603050405020304" pitchFamily="18" charset="0"/>
                        </a:rPr>
                        <a:t>10</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b="0" i="0" u="none" strike="noStrike" dirty="0" smtClean="0">
                          <a:solidFill>
                            <a:srgbClr val="000000"/>
                          </a:solidFill>
                          <a:effectLst/>
                          <a:latin typeface="+mn-lt"/>
                        </a:rPr>
                        <a:t>Dr. </a:t>
                      </a:r>
                      <a:r>
                        <a:rPr lang="tr-TR" sz="1100" b="0" i="0" u="none" strike="noStrike" dirty="0" err="1" smtClean="0">
                          <a:solidFill>
                            <a:srgbClr val="000000"/>
                          </a:solidFill>
                          <a:effectLst/>
                          <a:latin typeface="+mn-lt"/>
                        </a:rPr>
                        <a:t>Öğr</a:t>
                      </a:r>
                      <a:r>
                        <a:rPr lang="tr-TR" sz="1100" b="0" i="0" u="none" strike="noStrike" dirty="0" smtClean="0">
                          <a:solidFill>
                            <a:srgbClr val="000000"/>
                          </a:solidFill>
                          <a:effectLst/>
                          <a:latin typeface="+mn-lt"/>
                        </a:rPr>
                        <a:t>. Üyesi</a:t>
                      </a:r>
                      <a:endParaRPr lang="tr-TR" sz="1100" b="0" i="0" u="none" strike="noStrike" dirty="0">
                        <a:solidFill>
                          <a:srgbClr val="000000"/>
                        </a:solidFill>
                        <a:effectLst/>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b="0" i="0" u="none" strike="noStrike" dirty="0" err="1" smtClean="0">
                          <a:solidFill>
                            <a:srgbClr val="000000"/>
                          </a:solidFill>
                          <a:effectLst/>
                          <a:latin typeface="+mn-lt"/>
                        </a:rPr>
                        <a:t>Bişar</a:t>
                      </a:r>
                      <a:r>
                        <a:rPr lang="tr-TR" sz="1100" b="0" i="0" u="none" strike="noStrike" dirty="0" smtClean="0">
                          <a:solidFill>
                            <a:srgbClr val="000000"/>
                          </a:solidFill>
                          <a:effectLst/>
                          <a:latin typeface="+mn-lt"/>
                        </a:rPr>
                        <a:t> SEZGİN</a:t>
                      </a:r>
                      <a:endParaRPr lang="tr-TR" sz="1100" b="0" i="0" u="none" strike="noStrike" dirty="0">
                        <a:solidFill>
                          <a:srgbClr val="000000"/>
                        </a:solidFill>
                        <a:effectLst/>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b="0" i="0" u="none" strike="noStrike" dirty="0" smtClean="0">
                          <a:solidFill>
                            <a:srgbClr val="000000"/>
                          </a:solidFill>
                          <a:effectLst/>
                          <a:latin typeface="+mn-lt"/>
                        </a:rPr>
                        <a:t>Acil Tıp</a:t>
                      </a:r>
                      <a:endParaRPr lang="tr-TR" sz="1100" b="0" i="0" u="none" strike="noStrike" dirty="0">
                        <a:solidFill>
                          <a:srgbClr val="000000"/>
                        </a:solidFill>
                        <a:effectLst/>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5532277"/>
                  </a:ext>
                </a:extLst>
              </a:tr>
            </a:tbl>
          </a:graphicData>
        </a:graphic>
      </p:graphicFrame>
      <p:sp>
        <p:nvSpPr>
          <p:cNvPr id="9" name="Dikdörtgen 8"/>
          <p:cNvSpPr/>
          <p:nvPr/>
        </p:nvSpPr>
        <p:spPr>
          <a:xfrm>
            <a:off x="0" y="44624"/>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16415" y="9989"/>
            <a:ext cx="811493" cy="584775"/>
          </a:xfrm>
          <a:prstGeom prst="rect">
            <a:avLst/>
          </a:prstGeom>
        </p:spPr>
      </p:pic>
      <p:pic>
        <p:nvPicPr>
          <p:cNvPr id="11" name="Resim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4624"/>
            <a:ext cx="811493" cy="584775"/>
          </a:xfrm>
          <a:prstGeom prst="rect">
            <a:avLst/>
          </a:prstGeom>
        </p:spPr>
      </p:pic>
      <p:sp>
        <p:nvSpPr>
          <p:cNvPr id="12" name="Çapraz Köşesi Kesik Dikdörtgen 11"/>
          <p:cNvSpPr/>
          <p:nvPr/>
        </p:nvSpPr>
        <p:spPr>
          <a:xfrm>
            <a:off x="1285674" y="117264"/>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smtClean="0">
                <a:solidFill>
                  <a:sysClr val="windowText" lastClr="000000"/>
                </a:solidFill>
              </a:rPr>
              <a:t>DAHİLİ </a:t>
            </a:r>
            <a:r>
              <a:rPr lang="tr-TR" sz="1800" dirty="0">
                <a:solidFill>
                  <a:sysClr val="windowText" lastClr="000000"/>
                </a:solidFill>
              </a:rPr>
              <a:t>TIP BİLİMLERİ BÖLÜMÜ AKADEMİK PERSONEL </a:t>
            </a:r>
            <a:r>
              <a:rPr lang="tr-TR" sz="1800" dirty="0" smtClean="0">
                <a:solidFill>
                  <a:sysClr val="windowText" lastClr="000000"/>
                </a:solidFill>
              </a:rPr>
              <a:t>LİSTESİ</a:t>
            </a:r>
            <a:endParaRPr lang="tr-TR" sz="2000" i="1" dirty="0">
              <a:solidFill>
                <a:sysClr val="windowText" lastClr="0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820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8</a:t>
            </a:fld>
            <a:endParaRPr lang="tr-TR" dirty="0"/>
          </a:p>
        </p:txBody>
      </p:sp>
      <p:graphicFrame>
        <p:nvGraphicFramePr>
          <p:cNvPr id="7" name="Tablo 6"/>
          <p:cNvGraphicFramePr>
            <a:graphicFrameLocks noGrp="1"/>
          </p:cNvGraphicFramePr>
          <p:nvPr>
            <p:extLst>
              <p:ext uri="{D42A27DB-BD31-4B8C-83A1-F6EECF244321}">
                <p14:modId xmlns:p14="http://schemas.microsoft.com/office/powerpoint/2010/main" val="695725675"/>
              </p:ext>
            </p:extLst>
          </p:nvPr>
        </p:nvGraphicFramePr>
        <p:xfrm>
          <a:off x="683566" y="908724"/>
          <a:ext cx="7831784" cy="4205264"/>
        </p:xfrm>
        <a:graphic>
          <a:graphicData uri="http://schemas.openxmlformats.org/drawingml/2006/table">
            <a:tbl>
              <a:tblPr>
                <a:tableStyleId>{5C22544A-7EE6-4342-B048-85BDC9FD1C3A}</a:tableStyleId>
              </a:tblPr>
              <a:tblGrid>
                <a:gridCol w="1585458">
                  <a:extLst>
                    <a:ext uri="{9D8B030D-6E8A-4147-A177-3AD203B41FA5}">
                      <a16:colId xmlns:a16="http://schemas.microsoft.com/office/drawing/2014/main" val="142180833"/>
                    </a:ext>
                  </a:extLst>
                </a:gridCol>
                <a:gridCol w="2082109">
                  <a:extLst>
                    <a:ext uri="{9D8B030D-6E8A-4147-A177-3AD203B41FA5}">
                      <a16:colId xmlns:a16="http://schemas.microsoft.com/office/drawing/2014/main" val="1777910395"/>
                    </a:ext>
                  </a:extLst>
                </a:gridCol>
                <a:gridCol w="2082108">
                  <a:extLst>
                    <a:ext uri="{9D8B030D-6E8A-4147-A177-3AD203B41FA5}">
                      <a16:colId xmlns:a16="http://schemas.microsoft.com/office/drawing/2014/main" val="914445267"/>
                    </a:ext>
                  </a:extLst>
                </a:gridCol>
                <a:gridCol w="2082109">
                  <a:extLst>
                    <a:ext uri="{9D8B030D-6E8A-4147-A177-3AD203B41FA5}">
                      <a16:colId xmlns:a16="http://schemas.microsoft.com/office/drawing/2014/main" val="261836845"/>
                    </a:ext>
                  </a:extLst>
                </a:gridCol>
              </a:tblGrid>
              <a:tr h="525658">
                <a:tc>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200" b="1" i="0" u="none" strike="noStrike" dirty="0" smtClean="0">
                          <a:solidFill>
                            <a:srgbClr val="000000"/>
                          </a:solidFill>
                          <a:effectLst/>
                          <a:latin typeface="+mn-lt"/>
                        </a:rPr>
                        <a:t>Sıra No</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i="0" u="none" strike="noStrike" dirty="0" smtClean="0">
                          <a:solidFill>
                            <a:srgbClr val="000000"/>
                          </a:solidFill>
                          <a:effectLst/>
                          <a:latin typeface="+mn-lt"/>
                        </a:rPr>
                        <a:t>Unvan </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atin typeface="+mn-lt"/>
                        </a:rPr>
                        <a:t>Adı ve Soyadı</a:t>
                      </a:r>
                      <a:endParaRPr lang="tr-TR" sz="120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i="0" u="none" strike="noStrike" dirty="0" smtClean="0">
                          <a:solidFill>
                            <a:srgbClr val="000000"/>
                          </a:solidFill>
                          <a:effectLst/>
                          <a:latin typeface="+mn-lt"/>
                        </a:rPr>
                        <a:t>Anabilim Dalı</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896840846"/>
                  </a:ext>
                </a:extLst>
              </a:tr>
              <a:tr h="525658">
                <a:tc>
                  <a:txBody>
                    <a:bodyPr/>
                    <a:lstStyle/>
                    <a:p>
                      <a:pPr algn="ctr" fontAlgn="ctr"/>
                      <a:r>
                        <a:rPr lang="tr-TR" sz="1200" b="1" u="none" strike="noStrike" dirty="0">
                          <a:effectLst/>
                          <a:latin typeface="+mn-lt"/>
                        </a:rPr>
                        <a:t>1</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Prof. Dr.</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Veysi OKUMUŞ</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Tıbbi Biyoloji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025972"/>
                  </a:ext>
                </a:extLst>
              </a:tr>
              <a:tr h="525658">
                <a:tc>
                  <a:txBody>
                    <a:bodyPr/>
                    <a:lstStyle/>
                    <a:p>
                      <a:pPr algn="ctr" fontAlgn="ctr"/>
                      <a:r>
                        <a:rPr lang="tr-TR" sz="1200" b="1" u="none" strike="noStrike">
                          <a:effectLst/>
                          <a:latin typeface="+mn-lt"/>
                        </a:rPr>
                        <a:t>2</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Dr. </a:t>
                      </a:r>
                      <a:r>
                        <a:rPr lang="tr-TR" sz="1100" u="none" strike="noStrike" dirty="0" err="1">
                          <a:effectLst/>
                          <a:latin typeface="+mn-lt"/>
                        </a:rPr>
                        <a:t>Öğr</a:t>
                      </a:r>
                      <a:r>
                        <a:rPr lang="tr-TR" sz="1100" u="none" strike="noStrike" dirty="0">
                          <a:effectLst/>
                          <a:latin typeface="+mn-lt"/>
                        </a:rPr>
                        <a:t>. Üyesi</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Çiğdem GÜNGÖRMEZ</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Tıbbi Biyoloji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0277673"/>
                  </a:ext>
                </a:extLst>
              </a:tr>
              <a:tr h="525658">
                <a:tc>
                  <a:txBody>
                    <a:bodyPr/>
                    <a:lstStyle/>
                    <a:p>
                      <a:pPr algn="ctr" fontAlgn="ctr"/>
                      <a:r>
                        <a:rPr lang="tr-TR" sz="1200" b="1" u="none" strike="noStrike">
                          <a:effectLst/>
                          <a:latin typeface="+mn-lt"/>
                        </a:rPr>
                        <a:t>3</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Doç. Dr.</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Naci Ömer ALAYUNT</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Tıbbi Biyokimya</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47172764"/>
                  </a:ext>
                </a:extLst>
              </a:tr>
              <a:tr h="525658">
                <a:tc>
                  <a:txBody>
                    <a:bodyPr/>
                    <a:lstStyle/>
                    <a:p>
                      <a:pPr algn="ctr" fontAlgn="ctr"/>
                      <a:r>
                        <a:rPr lang="tr-TR" sz="1200" b="1" u="none" strike="noStrike">
                          <a:effectLst/>
                          <a:latin typeface="+mn-lt"/>
                        </a:rPr>
                        <a:t>4</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Doç. Dr.</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Mehmet ÜYÜKLÜ</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Fizyoloji </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5083989"/>
                  </a:ext>
                </a:extLst>
              </a:tr>
              <a:tr h="525658">
                <a:tc>
                  <a:txBody>
                    <a:bodyPr/>
                    <a:lstStyle/>
                    <a:p>
                      <a:pPr algn="ctr" fontAlgn="ctr"/>
                      <a:r>
                        <a:rPr lang="tr-TR" sz="1200" b="1" u="none" strike="noStrike" dirty="0" smtClean="0">
                          <a:effectLst/>
                          <a:latin typeface="+mn-lt"/>
                        </a:rPr>
                        <a:t>5</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smtClean="0">
                          <a:effectLst/>
                          <a:latin typeface="+mn-lt"/>
                        </a:rPr>
                        <a:t>Doç. Dr. </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Ömer ACER</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Tıbbi Mikrobiyoloji</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6583519"/>
                  </a:ext>
                </a:extLst>
              </a:tr>
              <a:tr h="525658">
                <a:tc>
                  <a:txBody>
                    <a:bodyPr/>
                    <a:lstStyle/>
                    <a:p>
                      <a:pPr algn="ctr" fontAlgn="ctr"/>
                      <a:r>
                        <a:rPr lang="tr-TR" sz="1200" b="1" i="0" u="none" strike="noStrike" dirty="0">
                          <a:solidFill>
                            <a:schemeClr val="dk1"/>
                          </a:solidFill>
                          <a:effectLst/>
                          <a:latin typeface="+mn-lt"/>
                        </a:rPr>
                        <a:t>6</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b="0" i="0" u="none" strike="noStrike" dirty="0" smtClean="0">
                          <a:solidFill>
                            <a:schemeClr val="dk1"/>
                          </a:solidFill>
                          <a:effectLst/>
                          <a:latin typeface="+mn-lt"/>
                        </a:rPr>
                        <a:t>Doç.</a:t>
                      </a:r>
                      <a:r>
                        <a:rPr lang="tr-TR" sz="1100" b="0" i="0" u="none" strike="noStrike" baseline="0" dirty="0" smtClean="0">
                          <a:solidFill>
                            <a:schemeClr val="dk1"/>
                          </a:solidFill>
                          <a:effectLst/>
                          <a:latin typeface="+mn-lt"/>
                        </a:rPr>
                        <a:t> Dr.</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Fatih TAŞ</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Histoloji ve Embriyoloji</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4248642"/>
                  </a:ext>
                </a:extLst>
              </a:tr>
              <a:tr h="525658">
                <a:tc>
                  <a:txBody>
                    <a:bodyPr/>
                    <a:lstStyle/>
                    <a:p>
                      <a:pPr algn="ctr" fontAlgn="ctr"/>
                      <a:r>
                        <a:rPr lang="tr-TR" sz="1200" b="1" i="0" u="none" strike="noStrike" dirty="0" smtClean="0">
                          <a:solidFill>
                            <a:srgbClr val="000000"/>
                          </a:solidFill>
                          <a:effectLst/>
                          <a:latin typeface="+mn-lt"/>
                        </a:rPr>
                        <a:t>7</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Dr. </a:t>
                      </a:r>
                      <a:r>
                        <a:rPr lang="tr-TR" sz="1100" u="none" strike="noStrike" dirty="0" err="1">
                          <a:effectLst/>
                          <a:latin typeface="+mn-lt"/>
                        </a:rPr>
                        <a:t>Öğr</a:t>
                      </a:r>
                      <a:r>
                        <a:rPr lang="tr-TR" sz="1100" u="none" strike="noStrike" dirty="0">
                          <a:effectLst/>
                          <a:latin typeface="+mn-lt"/>
                        </a:rPr>
                        <a:t>. Üyesi</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Sevgi GÜNEŞ</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Biyofizik</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17698293"/>
                  </a:ext>
                </a:extLst>
              </a:tr>
            </a:tbl>
          </a:graphicData>
        </a:graphic>
      </p:graphicFrame>
      <p:sp>
        <p:nvSpPr>
          <p:cNvPr id="9" name="Dikdörtgen 8"/>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6415" y="9989"/>
            <a:ext cx="811493" cy="584775"/>
          </a:xfrm>
          <a:prstGeom prst="rect">
            <a:avLst/>
          </a:prstGeom>
        </p:spPr>
      </p:pic>
      <p:sp>
        <p:nvSpPr>
          <p:cNvPr id="12" name="Çapraz Köşesi Kesik Dikdörtgen 11"/>
          <p:cNvSpPr/>
          <p:nvPr/>
        </p:nvSpPr>
        <p:spPr>
          <a:xfrm>
            <a:off x="1285674" y="117264"/>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a:solidFill>
                  <a:sysClr val="windowText" lastClr="000000"/>
                </a:solidFill>
              </a:rPr>
              <a:t>TEMEL TIP BİLİMLERİ BÖLÜMÜ AKADEMİK PERSONEL </a:t>
            </a:r>
            <a:r>
              <a:rPr lang="tr-TR" sz="1800" dirty="0" smtClean="0">
                <a:solidFill>
                  <a:sysClr val="windowText" lastClr="000000"/>
                </a:solidFill>
              </a:rPr>
              <a:t>LİSTESİ</a:t>
            </a:r>
            <a:endParaRPr lang="tr-TR" sz="2000" i="1" dirty="0">
              <a:solidFill>
                <a:sysClr val="windowText" lastClr="000000"/>
              </a:solidFill>
              <a:effectLst>
                <a:outerShdw blurRad="38100" dist="38100" dir="2700000" algn="tl">
                  <a:srgbClr val="000000">
                    <a:alpha val="43137"/>
                  </a:srgbClr>
                </a:outerShdw>
              </a:effectLst>
            </a:endParaRPr>
          </a:p>
        </p:txBody>
      </p:sp>
      <p:pic>
        <p:nvPicPr>
          <p:cNvPr id="13" name="Resim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92" y="9989"/>
            <a:ext cx="811493" cy="584775"/>
          </a:xfrm>
          <a:prstGeom prst="rect">
            <a:avLst/>
          </a:prstGeom>
        </p:spPr>
      </p:pic>
    </p:spTree>
    <p:extLst>
      <p:ext uri="{BB962C8B-B14F-4D97-AF65-F5344CB8AC3E}">
        <p14:creationId xmlns:p14="http://schemas.microsoft.com/office/powerpoint/2010/main" val="8285232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9</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92" y="9989"/>
            <a:ext cx="811493" cy="584775"/>
          </a:xfrm>
          <a:prstGeom prst="rect">
            <a:avLst/>
          </a:prstGeom>
        </p:spPr>
      </p:pic>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1497" y="24036"/>
            <a:ext cx="811493" cy="584775"/>
          </a:xfrm>
          <a:prstGeom prst="rect">
            <a:avLst/>
          </a:prstGeom>
        </p:spPr>
      </p:pic>
      <p:sp>
        <p:nvSpPr>
          <p:cNvPr id="8" name="Çapraz Köşesi Kesik Dikdörtgen 7"/>
          <p:cNvSpPr/>
          <p:nvPr/>
        </p:nvSpPr>
        <p:spPr>
          <a:xfrm>
            <a:off x="1285674" y="117264"/>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smtClean="0">
                <a:solidFill>
                  <a:sysClr val="windowText" lastClr="000000"/>
                </a:solidFill>
              </a:rPr>
              <a:t>EĞİTİM KOMİSYONU</a:t>
            </a:r>
            <a:endParaRPr lang="tr-TR" sz="2000" i="1" dirty="0">
              <a:solidFill>
                <a:sysClr val="windowText" lastClr="000000"/>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1624605688"/>
              </p:ext>
            </p:extLst>
          </p:nvPr>
        </p:nvGraphicFramePr>
        <p:xfrm>
          <a:off x="683566" y="908724"/>
          <a:ext cx="7831784" cy="4937685"/>
        </p:xfrm>
        <a:graphic>
          <a:graphicData uri="http://schemas.openxmlformats.org/drawingml/2006/table">
            <a:tbl>
              <a:tblPr>
                <a:tableStyleId>{5C22544A-7EE6-4342-B048-85BDC9FD1C3A}</a:tableStyleId>
              </a:tblPr>
              <a:tblGrid>
                <a:gridCol w="1585458">
                  <a:extLst>
                    <a:ext uri="{9D8B030D-6E8A-4147-A177-3AD203B41FA5}">
                      <a16:colId xmlns:a16="http://schemas.microsoft.com/office/drawing/2014/main" val="142180833"/>
                    </a:ext>
                  </a:extLst>
                </a:gridCol>
                <a:gridCol w="2082109">
                  <a:extLst>
                    <a:ext uri="{9D8B030D-6E8A-4147-A177-3AD203B41FA5}">
                      <a16:colId xmlns:a16="http://schemas.microsoft.com/office/drawing/2014/main" val="1777910395"/>
                    </a:ext>
                  </a:extLst>
                </a:gridCol>
                <a:gridCol w="2082108">
                  <a:extLst>
                    <a:ext uri="{9D8B030D-6E8A-4147-A177-3AD203B41FA5}">
                      <a16:colId xmlns:a16="http://schemas.microsoft.com/office/drawing/2014/main" val="914445267"/>
                    </a:ext>
                  </a:extLst>
                </a:gridCol>
                <a:gridCol w="2082109">
                  <a:extLst>
                    <a:ext uri="{9D8B030D-6E8A-4147-A177-3AD203B41FA5}">
                      <a16:colId xmlns:a16="http://schemas.microsoft.com/office/drawing/2014/main" val="261836845"/>
                    </a:ext>
                  </a:extLst>
                </a:gridCol>
              </a:tblGrid>
              <a:tr h="329179">
                <a:tc>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200" b="1" i="0" u="none" strike="noStrike" dirty="0" smtClean="0">
                          <a:solidFill>
                            <a:srgbClr val="000000"/>
                          </a:solidFill>
                          <a:effectLst/>
                          <a:latin typeface="+mn-lt"/>
                        </a:rPr>
                        <a:t>Sıra No</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i="0" u="none" strike="noStrike" dirty="0" smtClean="0">
                          <a:solidFill>
                            <a:srgbClr val="000000"/>
                          </a:solidFill>
                          <a:effectLst/>
                          <a:latin typeface="+mn-lt"/>
                        </a:rPr>
                        <a:t>Unvan </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atin typeface="+mn-lt"/>
                        </a:rPr>
                        <a:t>Adı ve Soyadı</a:t>
                      </a:r>
                      <a:endParaRPr lang="tr-TR" sz="120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i="0" u="none" strike="noStrike" dirty="0" smtClean="0">
                          <a:solidFill>
                            <a:srgbClr val="000000"/>
                          </a:solidFill>
                          <a:effectLst/>
                          <a:latin typeface="+mn-lt"/>
                        </a:rPr>
                        <a:t>Görevi</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896840846"/>
                  </a:ext>
                </a:extLst>
              </a:tr>
              <a:tr h="329179">
                <a:tc>
                  <a:txBody>
                    <a:bodyPr/>
                    <a:lstStyle/>
                    <a:p>
                      <a:pPr algn="ctr" fontAlgn="ctr"/>
                      <a:r>
                        <a:rPr lang="tr-TR" sz="1200" b="1" u="none" strike="noStrike" dirty="0">
                          <a:effectLst/>
                          <a:latin typeface="+mn-lt"/>
                        </a:rPr>
                        <a:t>1</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Prof.. Dr.</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Deniz BALSAK</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Başkoordinatör</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025972"/>
                  </a:ext>
                </a:extLst>
              </a:tr>
              <a:tr h="329179">
                <a:tc>
                  <a:txBody>
                    <a:bodyPr/>
                    <a:lstStyle/>
                    <a:p>
                      <a:pPr algn="ctr" fontAlgn="ctr"/>
                      <a:r>
                        <a:rPr lang="tr-TR" sz="1200" b="1" u="none" strike="noStrike">
                          <a:effectLst/>
                          <a:latin typeface="+mn-lt"/>
                        </a:rPr>
                        <a:t>2</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Ali NAR</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Başkoordinatör Yrd.</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0277673"/>
                  </a:ext>
                </a:extLst>
              </a:tr>
              <a:tr h="329179">
                <a:tc>
                  <a:txBody>
                    <a:bodyPr/>
                    <a:lstStyle/>
                    <a:p>
                      <a:pPr algn="ctr" fontAlgn="ctr"/>
                      <a:r>
                        <a:rPr lang="tr-TR" sz="1200" b="1" u="none" strike="noStrike">
                          <a:effectLst/>
                          <a:latin typeface="+mn-lt"/>
                        </a:rPr>
                        <a:t>3</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Çiğdem GÜNGÖRMEZ</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Dönem Koordinatörü</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47172764"/>
                  </a:ext>
                </a:extLst>
              </a:tr>
              <a:tr h="329179">
                <a:tc>
                  <a:txBody>
                    <a:bodyPr/>
                    <a:lstStyle/>
                    <a:p>
                      <a:pPr algn="ctr" fontAlgn="ctr"/>
                      <a:r>
                        <a:rPr lang="tr-TR" sz="1200" b="1" u="none" strike="noStrike">
                          <a:effectLst/>
                          <a:latin typeface="+mn-lt"/>
                        </a:rPr>
                        <a:t>4</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Nihat HİÇYILMAZ</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Dönem Koordinatör Yrd.</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5083989"/>
                  </a:ext>
                </a:extLst>
              </a:tr>
              <a:tr h="329179">
                <a:tc>
                  <a:txBody>
                    <a:bodyPr/>
                    <a:lstStyle/>
                    <a:p>
                      <a:pPr algn="ctr" fontAlgn="ctr"/>
                      <a:r>
                        <a:rPr lang="tr-TR" sz="1200" b="1" u="none" strike="noStrike" dirty="0" smtClean="0">
                          <a:effectLst/>
                          <a:latin typeface="+mn-lt"/>
                        </a:rPr>
                        <a:t>5</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Doç. Dr.</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Naci Ömer ALAYUNT</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Dönem Koordinatörü</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6583519"/>
                  </a:ext>
                </a:extLst>
              </a:tr>
              <a:tr h="329179">
                <a:tc>
                  <a:txBody>
                    <a:bodyPr/>
                    <a:lstStyle/>
                    <a:p>
                      <a:pPr algn="ctr" fontAlgn="ctr"/>
                      <a:r>
                        <a:rPr lang="tr-TR" sz="1200" b="1" i="0" u="none" strike="noStrike" dirty="0">
                          <a:solidFill>
                            <a:schemeClr val="dk1"/>
                          </a:solidFill>
                          <a:effectLst/>
                          <a:latin typeface="+mn-lt"/>
                        </a:rPr>
                        <a:t>6</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Doç. Dr</a:t>
                      </a:r>
                      <a:r>
                        <a:rPr lang="tr-TR" sz="115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Fatih TAŞ</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Dönem Koordinatör Yrd.</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4248642"/>
                  </a:ext>
                </a:extLst>
              </a:tr>
              <a:tr h="329179">
                <a:tc>
                  <a:txBody>
                    <a:bodyPr/>
                    <a:lstStyle/>
                    <a:p>
                      <a:pPr algn="ctr" fontAlgn="ctr"/>
                      <a:r>
                        <a:rPr lang="tr-TR" sz="1200" b="1" i="0" u="none" strike="noStrike" dirty="0" smtClean="0">
                          <a:solidFill>
                            <a:srgbClr val="000000"/>
                          </a:solidFill>
                          <a:effectLst/>
                          <a:latin typeface="+mn-lt"/>
                        </a:rPr>
                        <a:t>7</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Doç. Dr. </a:t>
                      </a:r>
                      <a:endParaRPr lang="tr-T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Ömer ACER</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Dönem Koordinatörü</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17698293"/>
                  </a:ext>
                </a:extLst>
              </a:tr>
              <a:tr h="329179">
                <a:tc>
                  <a:txBody>
                    <a:bodyPr/>
                    <a:lstStyle/>
                    <a:p>
                      <a:pPr algn="ctr" fontAlgn="ctr"/>
                      <a:r>
                        <a:rPr lang="tr-TR" sz="1200" b="1" i="0" u="none" strike="noStrike" dirty="0" smtClean="0">
                          <a:solidFill>
                            <a:srgbClr val="000000"/>
                          </a:solidFill>
                          <a:effectLst/>
                          <a:latin typeface="+mn-lt"/>
                        </a:rPr>
                        <a:t>8</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Sevgi GÜNEŞ</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Dönem Koordinatör Yrd.</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13236590"/>
                  </a:ext>
                </a:extLst>
              </a:tr>
              <a:tr h="329179">
                <a:tc>
                  <a:txBody>
                    <a:bodyPr/>
                    <a:lstStyle/>
                    <a:p>
                      <a:pPr algn="ctr" fontAlgn="ctr"/>
                      <a:r>
                        <a:rPr lang="tr-TR" sz="1200" b="1" i="0" u="none" strike="noStrike" dirty="0" smtClean="0">
                          <a:solidFill>
                            <a:srgbClr val="000000"/>
                          </a:solidFill>
                          <a:effectLst/>
                          <a:latin typeface="+mn-lt"/>
                        </a:rPr>
                        <a:t>9</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 </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Aykut YILMAZ</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Dönem Koordinatörü</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71034379"/>
                  </a:ext>
                </a:extLst>
              </a:tr>
              <a:tr h="329179">
                <a:tc>
                  <a:txBody>
                    <a:bodyPr/>
                    <a:lstStyle/>
                    <a:p>
                      <a:pPr algn="ctr" fontAlgn="ctr"/>
                      <a:r>
                        <a:rPr lang="tr-TR" sz="1200" b="1" i="0" u="none" strike="noStrike" dirty="0" smtClean="0">
                          <a:solidFill>
                            <a:srgbClr val="000000"/>
                          </a:solidFill>
                          <a:effectLst/>
                          <a:latin typeface="+mn-lt"/>
                        </a:rPr>
                        <a:t>10</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Yunus Emre TAŞKIN</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Dönem Koordinatör Yrd.</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68848924"/>
                  </a:ext>
                </a:extLst>
              </a:tr>
              <a:tr h="329179">
                <a:tc>
                  <a:txBody>
                    <a:bodyPr/>
                    <a:lstStyle/>
                    <a:p>
                      <a:pPr algn="ctr" fontAlgn="ctr"/>
                      <a:r>
                        <a:rPr lang="tr-TR" sz="1200" b="1" i="0" u="none" strike="noStrike" dirty="0" smtClean="0">
                          <a:solidFill>
                            <a:srgbClr val="000000"/>
                          </a:solidFill>
                          <a:effectLst/>
                          <a:latin typeface="+mn-lt"/>
                        </a:rPr>
                        <a:t>11</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Semih SAĞLIK</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Dönem Koordinatörü</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34907985"/>
                  </a:ext>
                </a:extLst>
              </a:tr>
              <a:tr h="329179">
                <a:tc>
                  <a:txBody>
                    <a:bodyPr/>
                    <a:lstStyle/>
                    <a:p>
                      <a:pPr algn="ctr" fontAlgn="ctr"/>
                      <a:r>
                        <a:rPr lang="tr-TR" sz="1200" b="1" i="0" u="none" strike="noStrike" dirty="0" smtClean="0">
                          <a:solidFill>
                            <a:srgbClr val="000000"/>
                          </a:solidFill>
                          <a:effectLst/>
                          <a:latin typeface="+mn-lt"/>
                        </a:rPr>
                        <a:t>12</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 </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Dönem Koordinatör Yrd.</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50803599"/>
                  </a:ext>
                </a:extLst>
              </a:tr>
              <a:tr h="329179">
                <a:tc>
                  <a:txBody>
                    <a:bodyPr/>
                    <a:lstStyle/>
                    <a:p>
                      <a:pPr algn="ctr" fontAlgn="ctr"/>
                      <a:r>
                        <a:rPr lang="tr-TR" sz="1200" b="1" i="0" u="none" strike="noStrike" dirty="0" smtClean="0">
                          <a:solidFill>
                            <a:srgbClr val="000000"/>
                          </a:solidFill>
                          <a:effectLst/>
                          <a:latin typeface="+mn-lt"/>
                        </a:rPr>
                        <a:t>13</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Muzaffer ASLAN</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Dönem Koordinatörü</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9800440"/>
                  </a:ext>
                </a:extLst>
              </a:tr>
              <a:tr h="329179">
                <a:tc>
                  <a:txBody>
                    <a:bodyPr/>
                    <a:lstStyle/>
                    <a:p>
                      <a:pPr algn="ctr" fontAlgn="ctr"/>
                      <a:r>
                        <a:rPr lang="tr-TR" sz="1200" b="1" i="0" u="none" strike="noStrike" dirty="0" smtClean="0">
                          <a:solidFill>
                            <a:srgbClr val="000000"/>
                          </a:solidFill>
                          <a:effectLst/>
                          <a:latin typeface="+mn-lt"/>
                        </a:rPr>
                        <a:t>14</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 Öğr. Üyesi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15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Çağdaş KAYNAK</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15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Dönem Koordinatör Yrd.</a:t>
                      </a:r>
                      <a:endParaRPr lang="tr-T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813298"/>
                  </a:ext>
                </a:extLst>
              </a:tr>
            </a:tbl>
          </a:graphicData>
        </a:graphic>
      </p:graphicFrame>
    </p:spTree>
    <p:extLst>
      <p:ext uri="{BB962C8B-B14F-4D97-AF65-F5344CB8AC3E}">
        <p14:creationId xmlns:p14="http://schemas.microsoft.com/office/powerpoint/2010/main" val="3485221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10</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92" y="9989"/>
            <a:ext cx="811493" cy="584775"/>
          </a:xfrm>
          <a:prstGeom prst="rect">
            <a:avLst/>
          </a:prstGeom>
        </p:spPr>
      </p:pic>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6416" y="0"/>
            <a:ext cx="811493" cy="584775"/>
          </a:xfrm>
          <a:prstGeom prst="rect">
            <a:avLst/>
          </a:prstGeom>
        </p:spPr>
      </p:pic>
      <p:sp>
        <p:nvSpPr>
          <p:cNvPr id="8" name="Çapraz Köşesi Kesik Dikdörtgen 7"/>
          <p:cNvSpPr/>
          <p:nvPr/>
        </p:nvSpPr>
        <p:spPr>
          <a:xfrm>
            <a:off x="1223627" y="107275"/>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smtClean="0">
                <a:solidFill>
                  <a:sysClr val="windowText" lastClr="000000"/>
                </a:solidFill>
              </a:rPr>
              <a:t>KOORDİNATÖRLÜKLER</a:t>
            </a:r>
            <a:endParaRPr lang="tr-TR" sz="2000" i="1" dirty="0">
              <a:solidFill>
                <a:sysClr val="windowText" lastClr="000000"/>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630864822"/>
              </p:ext>
            </p:extLst>
          </p:nvPr>
        </p:nvGraphicFramePr>
        <p:xfrm>
          <a:off x="1642548" y="903579"/>
          <a:ext cx="5017684" cy="1316716"/>
        </p:xfrm>
        <a:graphic>
          <a:graphicData uri="http://schemas.openxmlformats.org/drawingml/2006/table">
            <a:tbl>
              <a:tblPr>
                <a:tableStyleId>{5C22544A-7EE6-4342-B048-85BDC9FD1C3A}</a:tableStyleId>
              </a:tblPr>
              <a:tblGrid>
                <a:gridCol w="1015775">
                  <a:extLst>
                    <a:ext uri="{9D8B030D-6E8A-4147-A177-3AD203B41FA5}">
                      <a16:colId xmlns:a16="http://schemas.microsoft.com/office/drawing/2014/main" val="142180833"/>
                    </a:ext>
                  </a:extLst>
                </a:gridCol>
                <a:gridCol w="958397">
                  <a:extLst>
                    <a:ext uri="{9D8B030D-6E8A-4147-A177-3AD203B41FA5}">
                      <a16:colId xmlns:a16="http://schemas.microsoft.com/office/drawing/2014/main" val="1777910395"/>
                    </a:ext>
                  </a:extLst>
                </a:gridCol>
                <a:gridCol w="1709542">
                  <a:extLst>
                    <a:ext uri="{9D8B030D-6E8A-4147-A177-3AD203B41FA5}">
                      <a16:colId xmlns:a16="http://schemas.microsoft.com/office/drawing/2014/main" val="914445267"/>
                    </a:ext>
                  </a:extLst>
                </a:gridCol>
                <a:gridCol w="1333970">
                  <a:extLst>
                    <a:ext uri="{9D8B030D-6E8A-4147-A177-3AD203B41FA5}">
                      <a16:colId xmlns:a16="http://schemas.microsoft.com/office/drawing/2014/main" val="261836845"/>
                    </a:ext>
                  </a:extLst>
                </a:gridCol>
              </a:tblGrid>
              <a:tr h="329179">
                <a:tc gridSpan="4">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050" b="1" i="0" u="none" strike="noStrike" dirty="0" smtClean="0">
                          <a:solidFill>
                            <a:srgbClr val="000000"/>
                          </a:solidFill>
                          <a:effectLst/>
                          <a:latin typeface="+mn-lt"/>
                        </a:rPr>
                        <a:t>BOLOGNA Koordinatörlüğü</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fontAlgn="ct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20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fontAlgn="ct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896840846"/>
                  </a:ext>
                </a:extLst>
              </a:tr>
              <a:tr h="329179">
                <a:tc>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050" b="1" i="0" u="none" strike="noStrike" dirty="0" smtClean="0">
                          <a:solidFill>
                            <a:srgbClr val="000000"/>
                          </a:solidFill>
                          <a:effectLst/>
                          <a:latin typeface="+mn-lt"/>
                        </a:rPr>
                        <a:t>Sıra No</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050" b="1" i="0" u="none" strike="noStrike" dirty="0" smtClean="0">
                          <a:solidFill>
                            <a:srgbClr val="000000"/>
                          </a:solidFill>
                          <a:effectLst/>
                          <a:latin typeface="+mn-lt"/>
                        </a:rPr>
                        <a:t>Unvan </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50" b="1" dirty="0" smtClean="0">
                          <a:latin typeface="+mn-lt"/>
                        </a:rPr>
                        <a:t>Adı ve Soyadı</a:t>
                      </a:r>
                      <a:endParaRPr lang="tr-TR" sz="105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050" b="1" i="0" u="none" strike="noStrike" dirty="0" smtClean="0">
                          <a:solidFill>
                            <a:srgbClr val="000000"/>
                          </a:solidFill>
                          <a:effectLst/>
                          <a:latin typeface="+mn-lt"/>
                        </a:rPr>
                        <a:t>Görevi</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025972"/>
                  </a:ext>
                </a:extLst>
              </a:tr>
              <a:tr h="329179">
                <a:tc>
                  <a:txBody>
                    <a:bodyPr/>
                    <a:lstStyle/>
                    <a:p>
                      <a:pPr algn="ctr" fontAlgn="ctr"/>
                      <a:r>
                        <a:rPr lang="tr-TR" sz="1050" b="1" i="0" u="none" strike="noStrike" dirty="0">
                          <a:solidFill>
                            <a:schemeClr val="dk1"/>
                          </a:solidFill>
                          <a:effectLst/>
                          <a:latin typeface="+mn-lt"/>
                        </a:rPr>
                        <a:t>1</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Doç. Dr.</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Naci Ömer ALAYUNT</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050" dirty="0" err="1" smtClean="0">
                          <a:effectLst/>
                          <a:latin typeface="+mn-lt"/>
                          <a:ea typeface="Times New Roman" panose="02020603050405020304" pitchFamily="18" charset="0"/>
                          <a:cs typeface="Times New Roman" panose="02020603050405020304" pitchFamily="18" charset="0"/>
                        </a:rPr>
                        <a:t>Başkoordinatör</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0277673"/>
                  </a:ext>
                </a:extLst>
              </a:tr>
              <a:tr h="329179">
                <a:tc>
                  <a:txBody>
                    <a:bodyPr/>
                    <a:lstStyle/>
                    <a:p>
                      <a:pPr algn="ctr" fontAlgn="ctr"/>
                      <a:r>
                        <a:rPr lang="tr-TR" sz="1050" b="1" i="0" u="none" strike="noStrike" dirty="0" smtClean="0">
                          <a:solidFill>
                            <a:srgbClr val="000000"/>
                          </a:solidFill>
                          <a:effectLst/>
                          <a:latin typeface="+mn-lt"/>
                        </a:rPr>
                        <a:t>2</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Doç. Dr.</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Ömer ACER</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050" dirty="0" err="1" smtClean="0">
                          <a:effectLst/>
                          <a:latin typeface="+mn-lt"/>
                          <a:ea typeface="Times New Roman" panose="02020603050405020304" pitchFamily="18" charset="0"/>
                          <a:cs typeface="Times New Roman" panose="02020603050405020304" pitchFamily="18" charset="0"/>
                        </a:rPr>
                        <a:t>Başkoordinatör</a:t>
                      </a:r>
                      <a:r>
                        <a:rPr lang="tr-TR" sz="1050" dirty="0" smtClean="0">
                          <a:effectLst/>
                          <a:latin typeface="+mn-lt"/>
                          <a:ea typeface="Times New Roman" panose="02020603050405020304" pitchFamily="18" charset="0"/>
                          <a:cs typeface="Times New Roman" panose="02020603050405020304" pitchFamily="18" charset="0"/>
                        </a:rPr>
                        <a:t> Yrd.</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24821899"/>
                  </a:ext>
                </a:extLst>
              </a:tr>
            </a:tbl>
          </a:graphicData>
        </a:graphic>
      </p:graphicFrame>
      <p:graphicFrame>
        <p:nvGraphicFramePr>
          <p:cNvPr id="10" name="Tablo 9"/>
          <p:cNvGraphicFramePr>
            <a:graphicFrameLocks noGrp="1"/>
          </p:cNvGraphicFramePr>
          <p:nvPr>
            <p:extLst>
              <p:ext uri="{D42A27DB-BD31-4B8C-83A1-F6EECF244321}">
                <p14:modId xmlns:p14="http://schemas.microsoft.com/office/powerpoint/2010/main" val="3569810809"/>
              </p:ext>
            </p:extLst>
          </p:nvPr>
        </p:nvGraphicFramePr>
        <p:xfrm>
          <a:off x="1636626" y="2419486"/>
          <a:ext cx="5023606" cy="1655933"/>
        </p:xfrm>
        <a:graphic>
          <a:graphicData uri="http://schemas.openxmlformats.org/drawingml/2006/table">
            <a:tbl>
              <a:tblPr>
                <a:tableStyleId>{5C22544A-7EE6-4342-B048-85BDC9FD1C3A}</a:tableStyleId>
              </a:tblPr>
              <a:tblGrid>
                <a:gridCol w="1016974">
                  <a:extLst>
                    <a:ext uri="{9D8B030D-6E8A-4147-A177-3AD203B41FA5}">
                      <a16:colId xmlns:a16="http://schemas.microsoft.com/office/drawing/2014/main" val="142180833"/>
                    </a:ext>
                  </a:extLst>
                </a:gridCol>
                <a:gridCol w="959528">
                  <a:extLst>
                    <a:ext uri="{9D8B030D-6E8A-4147-A177-3AD203B41FA5}">
                      <a16:colId xmlns:a16="http://schemas.microsoft.com/office/drawing/2014/main" val="1777910395"/>
                    </a:ext>
                  </a:extLst>
                </a:gridCol>
                <a:gridCol w="1711560">
                  <a:extLst>
                    <a:ext uri="{9D8B030D-6E8A-4147-A177-3AD203B41FA5}">
                      <a16:colId xmlns:a16="http://schemas.microsoft.com/office/drawing/2014/main" val="914445267"/>
                    </a:ext>
                  </a:extLst>
                </a:gridCol>
                <a:gridCol w="1335544">
                  <a:extLst>
                    <a:ext uri="{9D8B030D-6E8A-4147-A177-3AD203B41FA5}">
                      <a16:colId xmlns:a16="http://schemas.microsoft.com/office/drawing/2014/main" val="261836845"/>
                    </a:ext>
                  </a:extLst>
                </a:gridCol>
              </a:tblGrid>
              <a:tr h="329179">
                <a:tc gridSpan="4">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050" b="1" i="0" u="none" strike="noStrike" dirty="0" smtClean="0">
                          <a:solidFill>
                            <a:srgbClr val="000000"/>
                          </a:solidFill>
                          <a:effectLst/>
                          <a:latin typeface="+mn-lt"/>
                        </a:rPr>
                        <a:t>ERASMUS</a:t>
                      </a:r>
                      <a:r>
                        <a:rPr lang="tr-TR" sz="1050" b="1" i="0" u="none" strike="noStrike" baseline="0" dirty="0" smtClean="0">
                          <a:solidFill>
                            <a:srgbClr val="000000"/>
                          </a:solidFill>
                          <a:effectLst/>
                          <a:latin typeface="+mn-lt"/>
                        </a:rPr>
                        <a:t> Temsilcileri</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fontAlgn="ct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20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fontAlgn="ct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896840846"/>
                  </a:ext>
                </a:extLst>
              </a:tr>
              <a:tr h="329179">
                <a:tc>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050" b="1" i="0" u="none" strike="noStrike" dirty="0" smtClean="0">
                          <a:solidFill>
                            <a:srgbClr val="000000"/>
                          </a:solidFill>
                          <a:effectLst/>
                          <a:latin typeface="+mn-lt"/>
                        </a:rPr>
                        <a:t>Sıra No</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050" b="1" i="0" u="none" strike="noStrike" dirty="0" smtClean="0">
                          <a:solidFill>
                            <a:srgbClr val="000000"/>
                          </a:solidFill>
                          <a:effectLst/>
                          <a:latin typeface="+mn-lt"/>
                        </a:rPr>
                        <a:t>Unvan </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50" b="1" dirty="0" smtClean="0">
                          <a:latin typeface="+mn-lt"/>
                        </a:rPr>
                        <a:t>Adı ve Soyadı</a:t>
                      </a:r>
                      <a:endParaRPr lang="tr-TR" sz="105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050" b="1" i="0" u="none" strike="noStrike" dirty="0" smtClean="0">
                          <a:solidFill>
                            <a:srgbClr val="000000"/>
                          </a:solidFill>
                          <a:effectLst/>
                          <a:latin typeface="+mn-lt"/>
                        </a:rPr>
                        <a:t>Görevi</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025972"/>
                  </a:ext>
                </a:extLst>
              </a:tr>
              <a:tr h="329179">
                <a:tc>
                  <a:txBody>
                    <a:bodyPr/>
                    <a:lstStyle/>
                    <a:p>
                      <a:pPr algn="ctr" fontAlgn="ctr"/>
                      <a:r>
                        <a:rPr lang="tr-TR" sz="1050" b="1" i="0" u="none" strike="noStrike" dirty="0">
                          <a:solidFill>
                            <a:schemeClr val="dk1"/>
                          </a:solidFill>
                          <a:effectLst/>
                          <a:latin typeface="+mn-lt"/>
                        </a:rPr>
                        <a:t>1</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Doç. Dr.</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Ömer ACER</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Birim Koordinatörü</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0277673"/>
                  </a:ext>
                </a:extLst>
              </a:tr>
              <a:tr h="329179">
                <a:tc>
                  <a:txBody>
                    <a:bodyPr/>
                    <a:lstStyle/>
                    <a:p>
                      <a:pPr algn="ctr" fontAlgn="ctr"/>
                      <a:r>
                        <a:rPr lang="tr-TR" sz="1050" b="1" i="0" u="none" strike="noStrike" dirty="0" smtClean="0">
                          <a:solidFill>
                            <a:srgbClr val="000000"/>
                          </a:solidFill>
                          <a:effectLst/>
                          <a:latin typeface="+mn-lt"/>
                        </a:rPr>
                        <a:t>2</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Dr.</a:t>
                      </a:r>
                      <a:r>
                        <a:rPr lang="tr-TR" sz="1050" baseline="0" dirty="0" smtClean="0">
                          <a:effectLst/>
                          <a:latin typeface="+mn-lt"/>
                          <a:ea typeface="Times New Roman" panose="02020603050405020304" pitchFamily="18" charset="0"/>
                          <a:cs typeface="Times New Roman" panose="02020603050405020304" pitchFamily="18" charset="0"/>
                        </a:rPr>
                        <a:t> </a:t>
                      </a:r>
                      <a:r>
                        <a:rPr lang="tr-TR" sz="1050" baseline="0" dirty="0" err="1" smtClean="0">
                          <a:effectLst/>
                          <a:latin typeface="+mn-lt"/>
                          <a:ea typeface="Times New Roman" panose="02020603050405020304" pitchFamily="18" charset="0"/>
                          <a:cs typeface="Times New Roman" panose="02020603050405020304" pitchFamily="18" charset="0"/>
                        </a:rPr>
                        <a:t>Öğr</a:t>
                      </a:r>
                      <a:r>
                        <a:rPr lang="tr-TR" sz="1050" baseline="0" dirty="0" smtClean="0">
                          <a:effectLst/>
                          <a:latin typeface="+mn-lt"/>
                          <a:ea typeface="Times New Roman" panose="02020603050405020304" pitchFamily="18" charset="0"/>
                          <a:cs typeface="Times New Roman" panose="02020603050405020304" pitchFamily="18" charset="0"/>
                        </a:rPr>
                        <a:t>. Üyesi</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Sevgi</a:t>
                      </a:r>
                      <a:r>
                        <a:rPr lang="tr-TR" sz="1050" baseline="0" dirty="0" smtClean="0">
                          <a:effectLst/>
                          <a:latin typeface="+mn-lt"/>
                          <a:ea typeface="Times New Roman" panose="02020603050405020304" pitchFamily="18" charset="0"/>
                          <a:cs typeface="Times New Roman" panose="02020603050405020304" pitchFamily="18" charset="0"/>
                        </a:rPr>
                        <a:t> GÜNEŞ</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685800" rtl="0" eaLnBrk="1" fontAlgn="auto" latinLnBrk="0" hangingPunct="1">
                        <a:lnSpc>
                          <a:spcPct val="106000"/>
                        </a:lnSpc>
                        <a:spcBef>
                          <a:spcPts val="0"/>
                        </a:spcBef>
                        <a:spcAft>
                          <a:spcPts val="0"/>
                        </a:spcAft>
                        <a:buClrTx/>
                        <a:buSzTx/>
                        <a:buFontTx/>
                        <a:buNone/>
                        <a:tabLst/>
                        <a:defRPr/>
                      </a:pPr>
                      <a:r>
                        <a:rPr lang="tr-TR" sz="1050" dirty="0" smtClean="0">
                          <a:effectLst/>
                          <a:latin typeface="+mn-lt"/>
                          <a:ea typeface="Times New Roman" panose="02020603050405020304" pitchFamily="18" charset="0"/>
                          <a:cs typeface="Times New Roman" panose="02020603050405020304" pitchFamily="18" charset="0"/>
                        </a:rPr>
                        <a:t>Birim Koordinatörü</a:t>
                      </a:r>
                    </a:p>
                    <a:p>
                      <a:pP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Yrd.</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24821899"/>
                  </a:ext>
                </a:extLst>
              </a:tr>
              <a:tr h="329179">
                <a:tc>
                  <a:txBody>
                    <a:bodyPr/>
                    <a:lstStyle/>
                    <a:p>
                      <a:pPr algn="ctr" fontAlgn="ctr"/>
                      <a:r>
                        <a:rPr lang="tr-TR" sz="1050" b="1" i="0" u="none" strike="noStrike" dirty="0" smtClean="0">
                          <a:solidFill>
                            <a:srgbClr val="000000"/>
                          </a:solidFill>
                          <a:effectLst/>
                          <a:latin typeface="+mn-lt"/>
                        </a:rPr>
                        <a:t>3</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Doç. Dr.</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Fatih TAŞ</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6000"/>
                        </a:lnSpc>
                        <a:spcAft>
                          <a:spcPts val="0"/>
                        </a:spcAft>
                      </a:pPr>
                      <a:r>
                        <a:rPr lang="tr-TR" sz="1050" dirty="0" smtClean="0">
                          <a:effectLst/>
                          <a:latin typeface="+mn-lt"/>
                          <a:ea typeface="Times New Roman" panose="02020603050405020304" pitchFamily="18" charset="0"/>
                          <a:cs typeface="Times New Roman" panose="02020603050405020304" pitchFamily="18" charset="0"/>
                        </a:rPr>
                        <a:t>Bölüm Koordinatörü</a:t>
                      </a:r>
                      <a:endParaRPr lang="tr-TR" sz="105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6831112"/>
                  </a:ext>
                </a:extLst>
              </a:tr>
            </a:tbl>
          </a:graphicData>
        </a:graphic>
      </p:graphicFrame>
      <p:graphicFrame>
        <p:nvGraphicFramePr>
          <p:cNvPr id="11" name="Tablo 10"/>
          <p:cNvGraphicFramePr>
            <a:graphicFrameLocks noGrp="1"/>
          </p:cNvGraphicFramePr>
          <p:nvPr>
            <p:extLst>
              <p:ext uri="{D42A27DB-BD31-4B8C-83A1-F6EECF244321}">
                <p14:modId xmlns:p14="http://schemas.microsoft.com/office/powerpoint/2010/main" val="4259649337"/>
              </p:ext>
            </p:extLst>
          </p:nvPr>
        </p:nvGraphicFramePr>
        <p:xfrm>
          <a:off x="1657350" y="4471194"/>
          <a:ext cx="5002883" cy="1645895"/>
        </p:xfrm>
        <a:graphic>
          <a:graphicData uri="http://schemas.openxmlformats.org/drawingml/2006/table">
            <a:tbl>
              <a:tblPr>
                <a:tableStyleId>{5C22544A-7EE6-4342-B048-85BDC9FD1C3A}</a:tableStyleId>
              </a:tblPr>
              <a:tblGrid>
                <a:gridCol w="1012779">
                  <a:extLst>
                    <a:ext uri="{9D8B030D-6E8A-4147-A177-3AD203B41FA5}">
                      <a16:colId xmlns:a16="http://schemas.microsoft.com/office/drawing/2014/main" val="142180833"/>
                    </a:ext>
                  </a:extLst>
                </a:gridCol>
                <a:gridCol w="955570">
                  <a:extLst>
                    <a:ext uri="{9D8B030D-6E8A-4147-A177-3AD203B41FA5}">
                      <a16:colId xmlns:a16="http://schemas.microsoft.com/office/drawing/2014/main" val="1777910395"/>
                    </a:ext>
                  </a:extLst>
                </a:gridCol>
                <a:gridCol w="3034534">
                  <a:extLst>
                    <a:ext uri="{9D8B030D-6E8A-4147-A177-3AD203B41FA5}">
                      <a16:colId xmlns:a16="http://schemas.microsoft.com/office/drawing/2014/main" val="914445267"/>
                    </a:ext>
                  </a:extLst>
                </a:gridCol>
              </a:tblGrid>
              <a:tr h="329179">
                <a:tc gridSpan="3">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100" b="1" i="0" u="none" strike="noStrike" dirty="0" smtClean="0">
                          <a:solidFill>
                            <a:srgbClr val="000000"/>
                          </a:solidFill>
                          <a:effectLst/>
                          <a:latin typeface="+mn-lt"/>
                        </a:rPr>
                        <a:t>AR-GE Birim </a:t>
                      </a:r>
                      <a:r>
                        <a:rPr lang="tr-TR" sz="1100" b="1" i="0" u="none" strike="noStrike" baseline="0" dirty="0" smtClean="0">
                          <a:solidFill>
                            <a:srgbClr val="000000"/>
                          </a:solidFill>
                          <a:effectLst/>
                          <a:latin typeface="+mn-lt"/>
                        </a:rPr>
                        <a:t>Temsilcileri</a:t>
                      </a:r>
                      <a:endParaRPr lang="tr-TR" sz="11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fontAlgn="ct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20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896840846"/>
                  </a:ext>
                </a:extLst>
              </a:tr>
              <a:tr h="329179">
                <a:tc>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050" b="1" i="0" u="none" strike="noStrike" dirty="0" smtClean="0">
                          <a:solidFill>
                            <a:srgbClr val="000000"/>
                          </a:solidFill>
                          <a:effectLst/>
                          <a:latin typeface="+mn-lt"/>
                        </a:rPr>
                        <a:t>Sıra No</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b="1" i="0" u="none" strike="noStrike" dirty="0" smtClean="0">
                          <a:solidFill>
                            <a:srgbClr val="000000"/>
                          </a:solidFill>
                          <a:effectLst/>
                          <a:latin typeface="+mn-lt"/>
                        </a:rPr>
                        <a:t>Unvan </a:t>
                      </a:r>
                      <a:endParaRPr lang="tr-TR" sz="11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100" b="1" dirty="0" smtClean="0">
                          <a:latin typeface="+mn-lt"/>
                        </a:rPr>
                        <a:t>Adı ve Soyadı</a:t>
                      </a:r>
                      <a:endParaRPr lang="tr-TR" sz="110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025972"/>
                  </a:ext>
                </a:extLst>
              </a:tr>
              <a:tr h="329179">
                <a:tc>
                  <a:txBody>
                    <a:bodyPr/>
                    <a:lstStyle/>
                    <a:p>
                      <a:pPr algn="ctr" fontAlgn="ctr"/>
                      <a:r>
                        <a:rPr lang="tr-TR" sz="1050" b="1" i="0" u="none" strike="noStrike" dirty="0">
                          <a:solidFill>
                            <a:schemeClr val="dk1"/>
                          </a:solidFill>
                          <a:effectLst/>
                          <a:latin typeface="+mn-lt"/>
                        </a:rPr>
                        <a:t>1</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00" dirty="0" smtClean="0">
                          <a:effectLst/>
                          <a:latin typeface="+mn-lt"/>
                          <a:ea typeface="Times New Roman" panose="02020603050405020304" pitchFamily="18" charset="0"/>
                          <a:cs typeface="Times New Roman" panose="02020603050405020304" pitchFamily="18" charset="0"/>
                        </a:rPr>
                        <a:t>Doç. Dr.</a:t>
                      </a:r>
                      <a:endParaRPr lang="tr-TR" sz="110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tr-TR" sz="1100" dirty="0">
                          <a:effectLst/>
                          <a:latin typeface="+mn-lt"/>
                          <a:ea typeface="Calibri" panose="020F0502020204030204" pitchFamily="34" charset="0"/>
                          <a:cs typeface="Times New Roman" panose="02020603050405020304" pitchFamily="18" charset="0"/>
                        </a:rPr>
                        <a:t>Ömer ACER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0277673"/>
                  </a:ext>
                </a:extLst>
              </a:tr>
              <a:tr h="329179">
                <a:tc>
                  <a:txBody>
                    <a:bodyPr/>
                    <a:lstStyle/>
                    <a:p>
                      <a:pPr algn="ctr" fontAlgn="ctr"/>
                      <a:r>
                        <a:rPr lang="tr-TR" sz="1050" b="1" i="0" u="none" strike="noStrike" dirty="0" smtClean="0">
                          <a:solidFill>
                            <a:srgbClr val="000000"/>
                          </a:solidFill>
                          <a:effectLst/>
                          <a:latin typeface="+mn-lt"/>
                        </a:rPr>
                        <a:t>2</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00" dirty="0" smtClean="0">
                          <a:effectLst/>
                          <a:latin typeface="+mn-lt"/>
                          <a:ea typeface="Times New Roman" panose="02020603050405020304" pitchFamily="18" charset="0"/>
                          <a:cs typeface="Times New Roman" panose="02020603050405020304" pitchFamily="18" charset="0"/>
                        </a:rPr>
                        <a:t>Dr.</a:t>
                      </a:r>
                      <a:r>
                        <a:rPr lang="tr-TR" sz="1100" baseline="0" dirty="0" smtClean="0">
                          <a:effectLst/>
                          <a:latin typeface="+mn-lt"/>
                          <a:ea typeface="Times New Roman" panose="02020603050405020304" pitchFamily="18" charset="0"/>
                          <a:cs typeface="Times New Roman" panose="02020603050405020304" pitchFamily="18" charset="0"/>
                        </a:rPr>
                        <a:t> </a:t>
                      </a:r>
                      <a:r>
                        <a:rPr lang="tr-TR" sz="1100" baseline="0" dirty="0" err="1" smtClean="0">
                          <a:effectLst/>
                          <a:latin typeface="+mn-lt"/>
                          <a:ea typeface="Times New Roman" panose="02020603050405020304" pitchFamily="18" charset="0"/>
                          <a:cs typeface="Times New Roman" panose="02020603050405020304" pitchFamily="18" charset="0"/>
                        </a:rPr>
                        <a:t>Öğr</a:t>
                      </a:r>
                      <a:r>
                        <a:rPr lang="tr-TR" sz="1100" baseline="0" dirty="0" smtClean="0">
                          <a:effectLst/>
                          <a:latin typeface="+mn-lt"/>
                          <a:ea typeface="Times New Roman" panose="02020603050405020304" pitchFamily="18" charset="0"/>
                          <a:cs typeface="Times New Roman" panose="02020603050405020304" pitchFamily="18" charset="0"/>
                        </a:rPr>
                        <a:t>. Üyesi</a:t>
                      </a:r>
                      <a:endParaRPr lang="tr-TR" sz="110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tr-TR" sz="1100" dirty="0">
                          <a:effectLst/>
                          <a:latin typeface="+mn-lt"/>
                          <a:ea typeface="Calibri" panose="020F0502020204030204" pitchFamily="34" charset="0"/>
                          <a:cs typeface="Times New Roman" panose="02020603050405020304" pitchFamily="18" charset="0"/>
                        </a:rPr>
                        <a:t>Çiğdem GÜNGÖRMEZ</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24821899"/>
                  </a:ext>
                </a:extLst>
              </a:tr>
              <a:tr h="329179">
                <a:tc>
                  <a:txBody>
                    <a:bodyPr/>
                    <a:lstStyle/>
                    <a:p>
                      <a:pPr algn="ctr" fontAlgn="ctr"/>
                      <a:r>
                        <a:rPr lang="tr-TR" sz="1050" b="1" i="0" u="none" strike="noStrike" dirty="0" smtClean="0">
                          <a:solidFill>
                            <a:srgbClr val="000000"/>
                          </a:solidFill>
                          <a:effectLst/>
                          <a:latin typeface="+mn-lt"/>
                        </a:rPr>
                        <a:t>3</a:t>
                      </a:r>
                      <a:endParaRPr lang="tr-TR" sz="105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6000"/>
                        </a:lnSpc>
                        <a:spcAft>
                          <a:spcPts val="0"/>
                        </a:spcAft>
                      </a:pPr>
                      <a:r>
                        <a:rPr lang="tr-TR" sz="1100" dirty="0" smtClean="0">
                          <a:effectLst/>
                          <a:latin typeface="+mn-lt"/>
                          <a:ea typeface="Times New Roman" panose="02020603050405020304" pitchFamily="18" charset="0"/>
                          <a:cs typeface="Times New Roman" panose="02020603050405020304" pitchFamily="18" charset="0"/>
                        </a:rPr>
                        <a:t>Doç. Dr.</a:t>
                      </a:r>
                      <a:endParaRPr lang="tr-TR" sz="1100" dirty="0">
                        <a:effectLst/>
                        <a:latin typeface="+mn-lt"/>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tr-TR" sz="1100" dirty="0">
                          <a:effectLst/>
                          <a:latin typeface="+mn-lt"/>
                          <a:ea typeface="Calibri" panose="020F0502020204030204" pitchFamily="34" charset="0"/>
                          <a:cs typeface="Times New Roman" panose="02020603050405020304" pitchFamily="18" charset="0"/>
                        </a:rPr>
                        <a:t>Fatih TAŞ</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6831112"/>
                  </a:ext>
                </a:extLst>
              </a:tr>
            </a:tbl>
          </a:graphicData>
        </a:graphic>
      </p:graphicFrame>
    </p:spTree>
    <p:extLst>
      <p:ext uri="{BB962C8B-B14F-4D97-AF65-F5344CB8AC3E}">
        <p14:creationId xmlns:p14="http://schemas.microsoft.com/office/powerpoint/2010/main" val="1264882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Veri Yer Tutucusu 1"/>
          <p:cNvSpPr>
            <a:spLocks noGrp="1"/>
          </p:cNvSpPr>
          <p:nvPr>
            <p:ph type="dt" sz="half" idx="10"/>
          </p:nvPr>
        </p:nvSpPr>
        <p:spPr/>
        <p:txBody>
          <a:bodyPr/>
          <a:lstStyle/>
          <a:p>
            <a:pPr>
              <a:defRPr/>
            </a:pPr>
            <a:r>
              <a:rPr lang="tr-TR" smtClean="0"/>
              <a:t>22.12.2022</a:t>
            </a:r>
            <a:endParaRPr lang="tr-TR" dirty="0"/>
          </a:p>
        </p:txBody>
      </p:sp>
      <p:sp>
        <p:nvSpPr>
          <p:cNvPr id="19"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11</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1907704" y="63626"/>
            <a:ext cx="554461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TIP </a:t>
            </a:r>
            <a:r>
              <a:rPr lang="tr-TR" sz="2000" i="1" dirty="0">
                <a:solidFill>
                  <a:schemeClr val="tx1"/>
                </a:solidFill>
                <a:effectLst>
                  <a:outerShdw blurRad="38100" dist="38100" dir="2700000" algn="tl">
                    <a:srgbClr val="000000">
                      <a:alpha val="43137"/>
                    </a:srgbClr>
                  </a:outerShdw>
                </a:effectLst>
              </a:rPr>
              <a:t>FAKÜLTESİ </a:t>
            </a:r>
            <a:r>
              <a:rPr lang="tr-TR" sz="2000" i="1" dirty="0" smtClean="0">
                <a:solidFill>
                  <a:schemeClr val="tx1"/>
                </a:solidFill>
                <a:effectLst>
                  <a:outerShdw blurRad="38100" dist="38100" dir="2700000" algn="tl">
                    <a:srgbClr val="000000">
                      <a:alpha val="43137"/>
                    </a:srgbClr>
                  </a:outerShdw>
                </a:effectLst>
              </a:rPr>
              <a:t>ÖĞRENCİ BİLGİLERİ</a:t>
            </a:r>
            <a:endParaRPr lang="tr-TR" sz="2000" i="1" dirty="0">
              <a:solidFill>
                <a:schemeClr val="tx1"/>
              </a:solidFill>
              <a:effectLst>
                <a:outerShdw blurRad="38100" dist="38100" dir="2700000" algn="tl">
                  <a:srgbClr val="000000">
                    <a:alpha val="43137"/>
                  </a:srgbClr>
                </a:outerShdw>
              </a:effectLst>
            </a:endParaRPr>
          </a:p>
        </p:txBody>
      </p:sp>
      <p:sp>
        <p:nvSpPr>
          <p:cNvPr id="3" name="Dikdörtgen 2"/>
          <p:cNvSpPr/>
          <p:nvPr/>
        </p:nvSpPr>
        <p:spPr>
          <a:xfrm>
            <a:off x="363984" y="878889"/>
            <a:ext cx="8384098" cy="1754326"/>
          </a:xfrm>
          <a:prstGeom prst="rect">
            <a:avLst/>
          </a:prstGeom>
        </p:spPr>
        <p:txBody>
          <a:bodyPr wrap="square">
            <a:spAutoFit/>
          </a:bodyPr>
          <a:lstStyle/>
          <a:p>
            <a:pPr algn="just"/>
            <a:r>
              <a:rPr lang="tr-TR" sz="1800" dirty="0">
                <a:solidFill>
                  <a:schemeClr val="tx1"/>
                </a:solidFill>
                <a:latin typeface="+mn-lt"/>
              </a:rPr>
              <a:t> Siirt Üniversitesi Tıp Fakültesi ilk öğrencilerini </a:t>
            </a:r>
            <a:r>
              <a:rPr lang="tr-TR" sz="1800" dirty="0" smtClean="0">
                <a:solidFill>
                  <a:schemeClr val="tx1"/>
                </a:solidFill>
                <a:latin typeface="+mn-lt"/>
              </a:rPr>
              <a:t>2019 - 2020 eğitim - öğretim </a:t>
            </a:r>
            <a:r>
              <a:rPr lang="tr-TR" sz="1800" dirty="0">
                <a:solidFill>
                  <a:schemeClr val="tx1"/>
                </a:solidFill>
                <a:latin typeface="+mn-lt"/>
              </a:rPr>
              <a:t>yılında almış </a:t>
            </a:r>
            <a:r>
              <a:rPr lang="tr-TR" sz="1800" dirty="0" smtClean="0">
                <a:solidFill>
                  <a:schemeClr val="tx1"/>
                </a:solidFill>
                <a:latin typeface="+mn-lt"/>
              </a:rPr>
              <a:t>olup, bu yıldan başlayarak kayıt yapan öğrencilerimiz Siirt Üniversitesi Rektörlüğü ile Van </a:t>
            </a:r>
            <a:r>
              <a:rPr lang="tr-TR" sz="1800" dirty="0">
                <a:solidFill>
                  <a:schemeClr val="tx1"/>
                </a:solidFill>
                <a:latin typeface="+mn-lt"/>
              </a:rPr>
              <a:t>Yüzüncü Yıl Üniversitesi Rektörlüğü </a:t>
            </a:r>
            <a:r>
              <a:rPr lang="tr-TR" sz="1800" dirty="0" smtClean="0">
                <a:solidFill>
                  <a:schemeClr val="tx1"/>
                </a:solidFill>
                <a:latin typeface="+mn-lt"/>
              </a:rPr>
              <a:t>arasında </a:t>
            </a:r>
            <a:r>
              <a:rPr lang="tr-TR" sz="1800" dirty="0">
                <a:solidFill>
                  <a:schemeClr val="tx1"/>
                </a:solidFill>
                <a:latin typeface="+mn-lt"/>
              </a:rPr>
              <a:t>yapılan protokol </a:t>
            </a:r>
            <a:r>
              <a:rPr lang="tr-TR" sz="1800" dirty="0" smtClean="0">
                <a:solidFill>
                  <a:schemeClr val="tx1"/>
                </a:solidFill>
                <a:latin typeface="+mn-lt"/>
              </a:rPr>
              <a:t>gereği ilk 3 yıllık - Faz 1 - eğitimini Van </a:t>
            </a:r>
            <a:r>
              <a:rPr lang="tr-TR" sz="1800" dirty="0">
                <a:solidFill>
                  <a:schemeClr val="tx1"/>
                </a:solidFill>
                <a:latin typeface="+mn-lt"/>
              </a:rPr>
              <a:t>Yüzüncü Yıl Üniversitesi Tıp Fakültesinde </a:t>
            </a:r>
            <a:r>
              <a:rPr lang="tr-TR" sz="1800" dirty="0" smtClean="0">
                <a:solidFill>
                  <a:schemeClr val="tx1"/>
                </a:solidFill>
                <a:latin typeface="+mn-lt"/>
              </a:rPr>
              <a:t>almaktadır.  2023 – 2024 eğitim </a:t>
            </a:r>
            <a:r>
              <a:rPr lang="tr-TR" sz="1800" dirty="0">
                <a:solidFill>
                  <a:schemeClr val="tx1"/>
                </a:solidFill>
                <a:latin typeface="+mn-lt"/>
              </a:rPr>
              <a:t>ö</a:t>
            </a:r>
            <a:r>
              <a:rPr lang="tr-TR" sz="1800" dirty="0" smtClean="0">
                <a:solidFill>
                  <a:schemeClr val="tx1"/>
                </a:solidFill>
                <a:latin typeface="+mn-lt"/>
              </a:rPr>
              <a:t>ğretim </a:t>
            </a:r>
            <a:r>
              <a:rPr lang="tr-TR" sz="1800" dirty="0">
                <a:solidFill>
                  <a:schemeClr val="tx1"/>
                </a:solidFill>
                <a:latin typeface="+mn-lt"/>
              </a:rPr>
              <a:t>y</a:t>
            </a:r>
            <a:r>
              <a:rPr lang="tr-TR" sz="1800" dirty="0" smtClean="0">
                <a:solidFill>
                  <a:schemeClr val="tx1"/>
                </a:solidFill>
                <a:latin typeface="+mn-lt"/>
              </a:rPr>
              <a:t>ılı itibariyle 4. ve 5. sınıf öğrencileri eğitimlerine Siirt’te devam etmektedir. </a:t>
            </a:r>
            <a:endParaRPr lang="tr-TR" sz="1800" dirty="0">
              <a:solidFill>
                <a:schemeClr val="tx1"/>
              </a:solidFill>
              <a:latin typeface="+mn-lt"/>
            </a:endParaRPr>
          </a:p>
        </p:txBody>
      </p:sp>
      <p:graphicFrame>
        <p:nvGraphicFramePr>
          <p:cNvPr id="4" name="Tablo 3"/>
          <p:cNvGraphicFramePr>
            <a:graphicFrameLocks noGrp="1"/>
          </p:cNvGraphicFramePr>
          <p:nvPr>
            <p:extLst>
              <p:ext uri="{D42A27DB-BD31-4B8C-83A1-F6EECF244321}">
                <p14:modId xmlns:p14="http://schemas.microsoft.com/office/powerpoint/2010/main" val="2960082736"/>
              </p:ext>
            </p:extLst>
          </p:nvPr>
        </p:nvGraphicFramePr>
        <p:xfrm>
          <a:off x="764467" y="3524493"/>
          <a:ext cx="7263917" cy="1308905"/>
        </p:xfrm>
        <a:graphic>
          <a:graphicData uri="http://schemas.openxmlformats.org/drawingml/2006/table">
            <a:tbl>
              <a:tblPr/>
              <a:tblGrid>
                <a:gridCol w="1089706">
                  <a:extLst>
                    <a:ext uri="{9D8B030D-6E8A-4147-A177-3AD203B41FA5}">
                      <a16:colId xmlns:a16="http://schemas.microsoft.com/office/drawing/2014/main" val="2990921151"/>
                    </a:ext>
                  </a:extLst>
                </a:gridCol>
                <a:gridCol w="1089706">
                  <a:extLst>
                    <a:ext uri="{9D8B030D-6E8A-4147-A177-3AD203B41FA5}">
                      <a16:colId xmlns:a16="http://schemas.microsoft.com/office/drawing/2014/main" val="20000"/>
                    </a:ext>
                  </a:extLst>
                </a:gridCol>
                <a:gridCol w="763964">
                  <a:extLst>
                    <a:ext uri="{9D8B030D-6E8A-4147-A177-3AD203B41FA5}">
                      <a16:colId xmlns:a16="http://schemas.microsoft.com/office/drawing/2014/main" val="20001"/>
                    </a:ext>
                  </a:extLst>
                </a:gridCol>
                <a:gridCol w="749516">
                  <a:extLst>
                    <a:ext uri="{9D8B030D-6E8A-4147-A177-3AD203B41FA5}">
                      <a16:colId xmlns:a16="http://schemas.microsoft.com/office/drawing/2014/main" val="20002"/>
                    </a:ext>
                  </a:extLst>
                </a:gridCol>
                <a:gridCol w="665932">
                  <a:extLst>
                    <a:ext uri="{9D8B030D-6E8A-4147-A177-3AD203B41FA5}">
                      <a16:colId xmlns:a16="http://schemas.microsoft.com/office/drawing/2014/main" val="20003"/>
                    </a:ext>
                  </a:extLst>
                </a:gridCol>
                <a:gridCol w="623122">
                  <a:extLst>
                    <a:ext uri="{9D8B030D-6E8A-4147-A177-3AD203B41FA5}">
                      <a16:colId xmlns:a16="http://schemas.microsoft.com/office/drawing/2014/main" val="20004"/>
                    </a:ext>
                  </a:extLst>
                </a:gridCol>
                <a:gridCol w="668216">
                  <a:extLst>
                    <a:ext uri="{9D8B030D-6E8A-4147-A177-3AD203B41FA5}">
                      <a16:colId xmlns:a16="http://schemas.microsoft.com/office/drawing/2014/main" val="2938833201"/>
                    </a:ext>
                  </a:extLst>
                </a:gridCol>
                <a:gridCol w="786054">
                  <a:extLst>
                    <a:ext uri="{9D8B030D-6E8A-4147-A177-3AD203B41FA5}">
                      <a16:colId xmlns:a16="http://schemas.microsoft.com/office/drawing/2014/main" val="20006"/>
                    </a:ext>
                  </a:extLst>
                </a:gridCol>
                <a:gridCol w="827701">
                  <a:extLst>
                    <a:ext uri="{9D8B030D-6E8A-4147-A177-3AD203B41FA5}">
                      <a16:colId xmlns:a16="http://schemas.microsoft.com/office/drawing/2014/main" val="20007"/>
                    </a:ext>
                  </a:extLst>
                </a:gridCol>
              </a:tblGrid>
              <a:tr h="673202">
                <a:tc>
                  <a:txBody>
                    <a:bodyPr/>
                    <a:lstStyle/>
                    <a:p>
                      <a:pPr algn="ctr"/>
                      <a:r>
                        <a:rPr lang="tr-TR" sz="1000" b="1" dirty="0" smtClean="0">
                          <a:solidFill>
                            <a:schemeClr val="tx1"/>
                          </a:solidFill>
                          <a:effectLst/>
                        </a:rPr>
                        <a:t>YIL</a:t>
                      </a: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ÜNİVERSİTE</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FAKÜLTE</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BÖLÜM</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PUAN TÜRÜ</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000" b="1" cap="all" dirty="0" smtClean="0">
                          <a:solidFill>
                            <a:schemeClr val="tx1"/>
                          </a:solidFill>
                          <a:effectLst/>
                        </a:rPr>
                        <a:t>GENEL KONT</a:t>
                      </a: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GENEL YERL.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TABAN PUAN</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err="1" smtClean="0">
                          <a:solidFill>
                            <a:schemeClr val="tx1"/>
                          </a:solidFill>
                          <a:effectLst/>
                        </a:rPr>
                        <a:t>TAvAN</a:t>
                      </a:r>
                      <a:r>
                        <a:rPr lang="tr-TR" sz="1000" b="1" cap="all" dirty="0" smtClean="0">
                          <a:solidFill>
                            <a:schemeClr val="tx1"/>
                          </a:solidFill>
                          <a:effectLst/>
                        </a:rPr>
                        <a:t> PUAN</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444252194"/>
                  </a:ext>
                </a:extLst>
              </a:tr>
              <a:tr h="607865">
                <a:tc>
                  <a:txBody>
                    <a:bodyPr/>
                    <a:lstStyle/>
                    <a:p>
                      <a:pPr algn="ctr"/>
                      <a:r>
                        <a:rPr lang="tr-TR" dirty="0" smtClean="0">
                          <a:effectLst/>
                        </a:rPr>
                        <a:t>2023</a:t>
                      </a:r>
                      <a:endParaRPr lang="tr-T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sz="1200" dirty="0">
                          <a:effectLst/>
                        </a:rPr>
                        <a:t>SİİRT ÜNİVERSİTESİ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sz="1100" dirty="0">
                          <a:effectLst/>
                        </a:rPr>
                        <a:t>Tıp Fakültesi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sz="1100" dirty="0" smtClean="0">
                          <a:effectLst/>
                        </a:rPr>
                        <a:t>Tıp </a:t>
                      </a:r>
                      <a:endParaRPr lang="tr-TR" sz="11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dirty="0">
                          <a:effectLst/>
                        </a:rPr>
                        <a:t>SAY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dirty="0" smtClean="0">
                          <a:effectLst/>
                        </a:rPr>
                        <a:t>40</a:t>
                      </a:r>
                      <a:endParaRPr lang="tr-T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dirty="0" smtClean="0">
                          <a:effectLst/>
                        </a:rPr>
                        <a:t>41</a:t>
                      </a:r>
                      <a:endParaRPr lang="tr-T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b="1" dirty="0" smtClean="0">
                          <a:effectLst/>
                        </a:rPr>
                        <a:t>486,23</a:t>
                      </a:r>
                      <a:endParaRPr lang="tr-TR" b="1"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b="1" dirty="0" smtClean="0">
                          <a:effectLst/>
                        </a:rPr>
                        <a:t>493,60</a:t>
                      </a:r>
                      <a:endParaRPr lang="tr-TR" b="1"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974521979"/>
                  </a:ext>
                </a:extLst>
              </a:tr>
            </a:tbl>
          </a:graphicData>
        </a:graphic>
      </p:graphicFrame>
      <p:sp>
        <p:nvSpPr>
          <p:cNvPr id="18" name="On Kenarlı 17"/>
          <p:cNvSpPr/>
          <p:nvPr/>
        </p:nvSpPr>
        <p:spPr>
          <a:xfrm>
            <a:off x="745232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2</a:t>
            </a:r>
          </a:p>
        </p:txBody>
      </p:sp>
      <p:sp>
        <p:nvSpPr>
          <p:cNvPr id="10" name="Dikdörtgen 9"/>
          <p:cNvSpPr/>
          <p:nvPr/>
        </p:nvSpPr>
        <p:spPr>
          <a:xfrm>
            <a:off x="1503217" y="3060458"/>
            <a:ext cx="6353589" cy="307777"/>
          </a:xfrm>
          <a:prstGeom prst="rect">
            <a:avLst/>
          </a:prstGeom>
        </p:spPr>
        <p:txBody>
          <a:bodyPr wrap="square">
            <a:spAutoFit/>
          </a:bodyPr>
          <a:lstStyle/>
          <a:p>
            <a:r>
              <a:rPr lang="tr-TR" sz="1400" i="1" u="sng" dirty="0">
                <a:solidFill>
                  <a:srgbClr val="0070C0"/>
                </a:solidFill>
                <a:latin typeface="+mn-lt"/>
              </a:rPr>
              <a:t>SİİRT ÜNİVERSİTESİ </a:t>
            </a:r>
            <a:r>
              <a:rPr lang="tr-TR" sz="1400" i="1" u="sng" dirty="0" smtClean="0">
                <a:solidFill>
                  <a:srgbClr val="0070C0"/>
                </a:solidFill>
                <a:latin typeface="+mn-lt"/>
              </a:rPr>
              <a:t>TIP FAKÜLTESİ Taban - Tavan Puanları</a:t>
            </a:r>
            <a:endParaRPr lang="tr-TR" sz="1400" i="1" u="sng" dirty="0">
              <a:solidFill>
                <a:srgbClr val="0070C0"/>
              </a:solidFill>
              <a:latin typeface="+mn-lt"/>
            </a:endParaRPr>
          </a:p>
        </p:txBody>
      </p:sp>
    </p:spTree>
    <p:extLst>
      <p:ext uri="{BB962C8B-B14F-4D97-AF65-F5344CB8AC3E}">
        <p14:creationId xmlns:p14="http://schemas.microsoft.com/office/powerpoint/2010/main" val="13172228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12</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9989"/>
            <a:ext cx="893211" cy="584775"/>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182" y="9989"/>
            <a:ext cx="893211" cy="584775"/>
          </a:xfrm>
          <a:prstGeom prst="rect">
            <a:avLst/>
          </a:prstGeom>
        </p:spPr>
      </p:pic>
      <p:sp>
        <p:nvSpPr>
          <p:cNvPr id="8" name="Çapraz Köşesi Kesik Dikdörtgen 7"/>
          <p:cNvSpPr/>
          <p:nvPr/>
        </p:nvSpPr>
        <p:spPr>
          <a:xfrm>
            <a:off x="1907704" y="63626"/>
            <a:ext cx="554461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TIP </a:t>
            </a:r>
            <a:r>
              <a:rPr lang="tr-TR" sz="2000" i="1" dirty="0">
                <a:solidFill>
                  <a:schemeClr val="tx1"/>
                </a:solidFill>
                <a:effectLst>
                  <a:outerShdw blurRad="38100" dist="38100" dir="2700000" algn="tl">
                    <a:srgbClr val="000000">
                      <a:alpha val="43137"/>
                    </a:srgbClr>
                  </a:outerShdw>
                </a:effectLst>
              </a:rPr>
              <a:t>FAKÜLTESİ </a:t>
            </a:r>
            <a:r>
              <a:rPr lang="tr-TR" sz="2000" i="1" dirty="0" smtClean="0">
                <a:solidFill>
                  <a:schemeClr val="tx1"/>
                </a:solidFill>
                <a:effectLst>
                  <a:outerShdw blurRad="38100" dist="38100" dir="2700000" algn="tl">
                    <a:srgbClr val="000000">
                      <a:alpha val="43137"/>
                    </a:srgbClr>
                  </a:outerShdw>
                </a:effectLst>
              </a:rPr>
              <a:t>ÖĞRENCİ BİLGİLERİ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3809168141"/>
              </p:ext>
            </p:extLst>
          </p:nvPr>
        </p:nvGraphicFramePr>
        <p:xfrm>
          <a:off x="1507910" y="2060849"/>
          <a:ext cx="6078234" cy="3844757"/>
        </p:xfrm>
        <a:graphic>
          <a:graphicData uri="http://schemas.openxmlformats.org/drawingml/2006/table">
            <a:tbl>
              <a:tblPr firstRow="1" bandRow="1">
                <a:tableStyleId>{5C22544A-7EE6-4342-B048-85BDC9FD1C3A}</a:tableStyleId>
              </a:tblPr>
              <a:tblGrid>
                <a:gridCol w="2026078">
                  <a:extLst>
                    <a:ext uri="{9D8B030D-6E8A-4147-A177-3AD203B41FA5}">
                      <a16:colId xmlns:a16="http://schemas.microsoft.com/office/drawing/2014/main" val="689342194"/>
                    </a:ext>
                  </a:extLst>
                </a:gridCol>
                <a:gridCol w="1830100">
                  <a:extLst>
                    <a:ext uri="{9D8B030D-6E8A-4147-A177-3AD203B41FA5}">
                      <a16:colId xmlns:a16="http://schemas.microsoft.com/office/drawing/2014/main" val="955944485"/>
                    </a:ext>
                  </a:extLst>
                </a:gridCol>
                <a:gridCol w="2222056">
                  <a:extLst>
                    <a:ext uri="{9D8B030D-6E8A-4147-A177-3AD203B41FA5}">
                      <a16:colId xmlns:a16="http://schemas.microsoft.com/office/drawing/2014/main" val="478647066"/>
                    </a:ext>
                  </a:extLst>
                </a:gridCol>
              </a:tblGrid>
              <a:tr h="755144">
                <a:tc>
                  <a:txBody>
                    <a:bodyPr/>
                    <a:lstStyle/>
                    <a:p>
                      <a:pPr algn="ctr"/>
                      <a:r>
                        <a:rPr lang="tr-TR" sz="1600" b="1" dirty="0" smtClean="0">
                          <a:solidFill>
                            <a:schemeClr val="tx1"/>
                          </a:solidFill>
                        </a:rPr>
                        <a:t>Sınıf</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r>
                        <a:rPr lang="tr-TR" sz="1600" b="1" dirty="0" smtClean="0">
                          <a:solidFill>
                            <a:schemeClr val="tx1"/>
                          </a:solidFill>
                        </a:rPr>
                        <a:t>Öğrenci Sayısı</a:t>
                      </a:r>
                      <a:endParaRPr lang="tr-TR" sz="16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endParaRPr lang="tr-TR" sz="1600" b="1" dirty="0" smtClean="0">
                        <a:solidFill>
                          <a:schemeClr val="tx1"/>
                        </a:solidFill>
                      </a:endParaRPr>
                    </a:p>
                    <a:p>
                      <a:pPr algn="ctr"/>
                      <a:r>
                        <a:rPr lang="tr-TR" sz="1600" b="1" dirty="0" smtClean="0">
                          <a:solidFill>
                            <a:schemeClr val="tx1"/>
                          </a:solidFill>
                        </a:rPr>
                        <a:t>Durumu</a:t>
                      </a:r>
                    </a:p>
                    <a:p>
                      <a:pPr algn="ctr"/>
                      <a:endParaRPr lang="tr-TR" sz="16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849856207"/>
                  </a:ext>
                </a:extLst>
              </a:tr>
              <a:tr h="46147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1.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48</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Özel Öğrenci (VAN)</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8040068"/>
                  </a:ext>
                </a:extLst>
              </a:tr>
              <a:tr h="46147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2.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34</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Özel Öğrenci (VAN)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20313066"/>
                  </a:ext>
                </a:extLst>
              </a:tr>
              <a:tr h="497225">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3.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34</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Özel Öğrenci (VAN)</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322636"/>
                  </a:ext>
                </a:extLst>
              </a:tr>
              <a:tr h="46147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4.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18</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Aktif</a:t>
                      </a:r>
                      <a:r>
                        <a:rPr lang="tr-TR" sz="1200" baseline="0" dirty="0" smtClean="0"/>
                        <a:t> (SİİRT)</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3794302"/>
                  </a:ext>
                </a:extLst>
              </a:tr>
              <a:tr h="461477">
                <a:tc>
                  <a:txBody>
                    <a:bodyPr/>
                    <a:lstStyle/>
                    <a:p>
                      <a:pPr algn="ctr"/>
                      <a:r>
                        <a:rPr lang="tr-TR" sz="1200" dirty="0" smtClean="0"/>
                        <a:t>5. Sınıf</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21</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Aktif</a:t>
                      </a:r>
                      <a:r>
                        <a:rPr lang="tr-TR" sz="1200" baseline="0" dirty="0" smtClean="0"/>
                        <a:t> (SİİRT)</a:t>
                      </a:r>
                      <a:endParaRPr lang="tr-TR" sz="1200" dirty="0" smtClean="0"/>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59116763"/>
                  </a:ext>
                </a:extLst>
              </a:tr>
            </a:tbl>
          </a:graphicData>
        </a:graphic>
      </p:graphicFrame>
      <p:sp>
        <p:nvSpPr>
          <p:cNvPr id="12" name="Dikdörtgen 11"/>
          <p:cNvSpPr/>
          <p:nvPr/>
        </p:nvSpPr>
        <p:spPr>
          <a:xfrm>
            <a:off x="1507909" y="764704"/>
            <a:ext cx="6078236" cy="108012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tr-TR" sz="2000" dirty="0" smtClean="0"/>
              <a:t>2023-2024 eğitim </a:t>
            </a:r>
            <a:r>
              <a:rPr lang="tr-TR" sz="2000" dirty="0"/>
              <a:t>ö</a:t>
            </a:r>
            <a:r>
              <a:rPr lang="tr-TR" sz="2000" dirty="0" smtClean="0"/>
              <a:t>ğretim </a:t>
            </a:r>
            <a:r>
              <a:rPr lang="tr-TR" sz="2000" dirty="0"/>
              <a:t>y</a:t>
            </a:r>
            <a:r>
              <a:rPr lang="tr-TR" sz="2000" dirty="0" smtClean="0"/>
              <a:t>ılı itibariyle sınıf bazında öğrenci sayıları aşağıdaki gibidir.</a:t>
            </a:r>
            <a:endParaRPr lang="tr-TR" sz="2000" dirty="0"/>
          </a:p>
        </p:txBody>
      </p:sp>
    </p:spTree>
    <p:extLst>
      <p:ext uri="{BB962C8B-B14F-4D97-AF65-F5344CB8AC3E}">
        <p14:creationId xmlns:p14="http://schemas.microsoft.com/office/powerpoint/2010/main" val="18425130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eri Yer Tutucusu 1"/>
          <p:cNvSpPr>
            <a:spLocks noGrp="1"/>
          </p:cNvSpPr>
          <p:nvPr>
            <p:ph type="dt" sz="half" idx="10"/>
          </p:nvPr>
        </p:nvSpPr>
        <p:spPr/>
        <p:txBody>
          <a:bodyPr/>
          <a:lstStyle/>
          <a:p>
            <a:pPr>
              <a:defRPr/>
            </a:pPr>
            <a:r>
              <a:rPr lang="tr-TR" smtClean="0"/>
              <a:t>22.12.2022</a:t>
            </a:r>
            <a:endParaRPr lang="tr-TR" dirty="0"/>
          </a:p>
        </p:txBody>
      </p:sp>
      <p:sp>
        <p:nvSpPr>
          <p:cNvPr id="12"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13</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9989"/>
            <a:ext cx="893211" cy="584775"/>
          </a:xfrm>
          <a:prstGeom prst="rect">
            <a:avLst/>
          </a:prstGeom>
        </p:spPr>
      </p:pic>
      <p:sp>
        <p:nvSpPr>
          <p:cNvPr id="6" name="Çapraz Köşesi Kesik Dikdörtgen 5"/>
          <p:cNvSpPr/>
          <p:nvPr/>
        </p:nvSpPr>
        <p:spPr>
          <a:xfrm>
            <a:off x="2195736" y="63626"/>
            <a:ext cx="4536504"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AKADEMİK YAYINLAR</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989972008"/>
              </p:ext>
            </p:extLst>
          </p:nvPr>
        </p:nvGraphicFramePr>
        <p:xfrm>
          <a:off x="971600" y="1412776"/>
          <a:ext cx="6840760" cy="4584596"/>
        </p:xfrm>
        <a:graphic>
          <a:graphicData uri="http://schemas.openxmlformats.org/drawingml/2006/table">
            <a:tbl>
              <a:tblPr firstRow="1" bandRow="1">
                <a:tableStyleId>{5C22544A-7EE6-4342-B048-85BDC9FD1C3A}</a:tableStyleId>
              </a:tblPr>
              <a:tblGrid>
                <a:gridCol w="905460">
                  <a:extLst>
                    <a:ext uri="{9D8B030D-6E8A-4147-A177-3AD203B41FA5}">
                      <a16:colId xmlns:a16="http://schemas.microsoft.com/office/drawing/2014/main" val="20000"/>
                    </a:ext>
                  </a:extLst>
                </a:gridCol>
                <a:gridCol w="3839146">
                  <a:extLst>
                    <a:ext uri="{9D8B030D-6E8A-4147-A177-3AD203B41FA5}">
                      <a16:colId xmlns:a16="http://schemas.microsoft.com/office/drawing/2014/main" val="93984055"/>
                    </a:ext>
                  </a:extLst>
                </a:gridCol>
                <a:gridCol w="2096154">
                  <a:extLst>
                    <a:ext uri="{9D8B030D-6E8A-4147-A177-3AD203B41FA5}">
                      <a16:colId xmlns:a16="http://schemas.microsoft.com/office/drawing/2014/main" val="20002"/>
                    </a:ext>
                  </a:extLst>
                </a:gridCol>
              </a:tblGrid>
              <a:tr h="396240">
                <a:tc>
                  <a:txBody>
                    <a:bodyPr/>
                    <a:lstStyle/>
                    <a:p>
                      <a:pPr algn="ctr"/>
                      <a:endParaRPr lang="tr-TR"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solidFill>
                            <a:schemeClr val="tx1"/>
                          </a:solidFill>
                        </a:rPr>
                        <a:t>Yayın Türü </a:t>
                      </a:r>
                      <a:endParaRPr lang="tr-TR" sz="12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R="340360" algn="ctr">
                        <a:spcAft>
                          <a:spcPts val="0"/>
                        </a:spcAft>
                      </a:pPr>
                      <a:r>
                        <a:rPr lang="tr-TR" sz="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2023</a:t>
                      </a:r>
                      <a:endParaRPr lang="tr-TR"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506396">
                <a:tc>
                  <a:txBody>
                    <a:bodyPr/>
                    <a:lstStyle/>
                    <a:p>
                      <a:pPr algn="ctr"/>
                      <a:endParaRPr lang="tr-TR" sz="10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effectLst/>
                          <a:latin typeface="+mn-lt"/>
                        </a:rPr>
                        <a:t>SCI - </a:t>
                      </a:r>
                      <a:r>
                        <a:rPr lang="en-US" sz="1200" dirty="0" smtClean="0">
                          <a:effectLst/>
                          <a:latin typeface="+mn-lt"/>
                        </a:rPr>
                        <a:t>SCI Expanded</a:t>
                      </a:r>
                      <a:r>
                        <a:rPr lang="tr-TR" sz="1200" dirty="0" smtClean="0">
                          <a:effectLst/>
                          <a:latin typeface="+mn-lt"/>
                        </a:rPr>
                        <a:t> Makale </a:t>
                      </a:r>
                      <a:endParaRPr lang="tr-TR" sz="1200" dirty="0" smtClean="0">
                        <a:effectLst/>
                        <a:latin typeface="+mn-lt"/>
                        <a:ea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567163">
                <a:tc>
                  <a:txBody>
                    <a:bodyPr/>
                    <a:lstStyle/>
                    <a:p>
                      <a:pPr algn="ctr"/>
                      <a:endParaRPr lang="tr-TR" sz="10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Uluslararası Hakemli </a:t>
                      </a:r>
                      <a:r>
                        <a:rPr lang="tr-TR" sz="1200" baseline="0" dirty="0" smtClean="0">
                          <a:effectLst/>
                          <a:latin typeface="+mn-lt"/>
                        </a:rPr>
                        <a:t> </a:t>
                      </a:r>
                      <a:r>
                        <a:rPr lang="en-US" sz="1200" dirty="0" smtClean="0">
                          <a:effectLst/>
                          <a:latin typeface="+mn-lt"/>
                        </a:rPr>
                        <a:t>Dergi</a:t>
                      </a:r>
                      <a:r>
                        <a:rPr lang="tr-TR" sz="1200" dirty="0" smtClean="0">
                          <a:effectLst/>
                          <a:latin typeface="+mn-lt"/>
                        </a:rPr>
                        <a:t> (Alan İndeksleri)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4312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Ulusal</a:t>
                      </a:r>
                      <a:r>
                        <a:rPr lang="tr-TR" sz="1200" baseline="0" dirty="0" smtClean="0">
                          <a:effectLst/>
                          <a:latin typeface="+mn-lt"/>
                        </a:rPr>
                        <a:t> </a:t>
                      </a:r>
                      <a:r>
                        <a:rPr lang="en-US" sz="1200" dirty="0" err="1" smtClean="0">
                          <a:effectLst/>
                          <a:latin typeface="+mn-lt"/>
                        </a:rPr>
                        <a:t>Hakemli</a:t>
                      </a:r>
                      <a:r>
                        <a:rPr lang="en-US" sz="1200" dirty="0" smtClean="0">
                          <a:effectLst/>
                          <a:latin typeface="+mn-lt"/>
                        </a:rPr>
                        <a:t> </a:t>
                      </a:r>
                      <a:r>
                        <a:rPr lang="tr-TR" sz="1200" baseline="0" dirty="0" smtClean="0">
                          <a:effectLst/>
                          <a:latin typeface="+mn-lt"/>
                        </a:rPr>
                        <a:t> </a:t>
                      </a:r>
                      <a:r>
                        <a:rPr lang="en-US" sz="1200" dirty="0" err="1" smtClean="0">
                          <a:effectLst/>
                          <a:latin typeface="+mn-lt"/>
                        </a:rPr>
                        <a:t>Dergiler</a:t>
                      </a:r>
                      <a:r>
                        <a:rPr lang="tr-TR" sz="1200" dirty="0" smtClean="0">
                          <a:effectLst/>
                          <a:latin typeface="+mn-lt"/>
                        </a:rPr>
                        <a:t>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404770">
                <a:tc>
                  <a:txBody>
                    <a:bodyPr/>
                    <a:lstStyle/>
                    <a:p>
                      <a:pPr algn="ctr"/>
                      <a:endParaRPr lang="tr-TR" sz="10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Uluslararası </a:t>
                      </a:r>
                      <a:r>
                        <a:rPr lang="en-US" sz="1200" dirty="0" err="1" smtClean="0">
                          <a:effectLst/>
                          <a:latin typeface="+mn-lt"/>
                        </a:rPr>
                        <a:t>Sözlü</a:t>
                      </a:r>
                      <a:r>
                        <a:rPr lang="tr-TR" sz="1200" baseline="0" dirty="0" smtClean="0">
                          <a:effectLst/>
                          <a:latin typeface="+mn-lt"/>
                        </a:rPr>
                        <a:t> </a:t>
                      </a:r>
                      <a:r>
                        <a:rPr lang="en-US" sz="1200" dirty="0" err="1" smtClean="0">
                          <a:effectLst/>
                          <a:latin typeface="+mn-lt"/>
                        </a:rPr>
                        <a:t>Bildiri</a:t>
                      </a:r>
                      <a:r>
                        <a:rPr lang="tr-TR" sz="1200" dirty="0" smtClean="0">
                          <a:effectLst/>
                          <a:latin typeface="+mn-lt"/>
                        </a:rPr>
                        <a:t>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9330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Ulusal  </a:t>
                      </a:r>
                      <a:r>
                        <a:rPr lang="en-US" sz="1200" dirty="0" err="1" smtClean="0">
                          <a:effectLst/>
                          <a:latin typeface="+mn-lt"/>
                        </a:rPr>
                        <a:t>Sözlü</a:t>
                      </a:r>
                      <a:r>
                        <a:rPr lang="tr-TR" sz="1200" baseline="0" dirty="0" smtClean="0">
                          <a:effectLst/>
                          <a:latin typeface="+mn-lt"/>
                        </a:rPr>
                        <a:t> </a:t>
                      </a:r>
                      <a:r>
                        <a:rPr lang="en-US" sz="1200" dirty="0" err="1" smtClean="0">
                          <a:effectLst/>
                          <a:latin typeface="+mn-lt"/>
                        </a:rPr>
                        <a:t>Bildiri</a:t>
                      </a:r>
                      <a:r>
                        <a:rPr lang="tr-TR" sz="1200" dirty="0" smtClean="0">
                          <a:effectLst/>
                          <a:latin typeface="+mn-lt"/>
                        </a:rPr>
                        <a:t>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7666852"/>
                  </a:ext>
                </a:extLst>
              </a:tr>
              <a:tr h="35957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smtClean="0">
                          <a:ln>
                            <a:noFill/>
                          </a:ln>
                          <a:solidFill>
                            <a:prstClr val="black"/>
                          </a:solidFill>
                          <a:effectLst/>
                          <a:uLnTx/>
                          <a:uFillTx/>
                          <a:latin typeface="+mn-lt"/>
                          <a:ea typeface="+mn-ea"/>
                          <a:cs typeface="+mn-cs"/>
                        </a:rPr>
                        <a:t>Ulusal</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Poster</a:t>
                      </a:r>
                      <a:r>
                        <a:rPr kumimoji="0" lang="tr-TR" sz="1200" b="0" i="0" u="none" strike="noStrike" kern="1200" cap="none" spc="0" normalizeH="0" baseline="0" noProof="0" dirty="0" smtClean="0">
                          <a:ln>
                            <a:noFill/>
                          </a:ln>
                          <a:solidFill>
                            <a:prstClr val="black"/>
                          </a:solidFill>
                          <a:effectLst/>
                          <a:uLnTx/>
                          <a:uFillTx/>
                          <a:latin typeface="+mn-lt"/>
                          <a:ea typeface="+mn-ea"/>
                          <a:cs typeface="+mn-cs"/>
                        </a:rPr>
                        <a:t> </a:t>
                      </a:r>
                      <a:endParaRPr kumimoji="0" lang="tr-TR" sz="1200" b="0" i="0" u="none" strike="noStrike" kern="1200" cap="none" spc="0" normalizeH="0" baseline="0" noProof="0" dirty="0" smtClean="0">
                        <a:ln>
                          <a:noFill/>
                        </a:ln>
                        <a:solidFill>
                          <a:prstClr val="black"/>
                        </a:solidFill>
                        <a:effectLst/>
                        <a:uLnTx/>
                        <a:uFillTx/>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b="1" dirty="0" smtClean="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157530"/>
                  </a:ext>
                </a:extLst>
              </a:tr>
              <a:tr h="75701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effectLst/>
                          <a:latin typeface="+mn-lt"/>
                        </a:rPr>
                        <a:t>Uluslararası Yayınevleri Tarafından Yayımlanan  Kitap / Kitap</a:t>
                      </a:r>
                      <a:r>
                        <a:rPr lang="tr-TR" sz="1200" baseline="0" dirty="0" smtClean="0">
                          <a:effectLst/>
                          <a:latin typeface="+mn-lt"/>
                        </a:rPr>
                        <a:t> Bölümleri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0309461"/>
                  </a:ext>
                </a:extLst>
              </a:tr>
              <a:tr h="75701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effectLst/>
                          <a:latin typeface="+mn-lt"/>
                          <a:ea typeface="Calibri" panose="020F0502020204030204" pitchFamily="34" charset="0"/>
                          <a:cs typeface="Times New Roman" panose="02020603050405020304" pitchFamily="18" charset="0"/>
                        </a:rPr>
                        <a:t>Patent Sayısı (Ulusal)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sp>
        <p:nvSpPr>
          <p:cNvPr id="10" name="On Kenarlı 9"/>
          <p:cNvSpPr/>
          <p:nvPr/>
        </p:nvSpPr>
        <p:spPr>
          <a:xfrm>
            <a:off x="673224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3</a:t>
            </a:r>
          </a:p>
        </p:txBody>
      </p:sp>
    </p:spTree>
    <p:extLst>
      <p:ext uri="{BB962C8B-B14F-4D97-AF65-F5344CB8AC3E}">
        <p14:creationId xmlns:p14="http://schemas.microsoft.com/office/powerpoint/2010/main" val="4709611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Veri Yer Tutucusu 1"/>
          <p:cNvSpPr>
            <a:spLocks noGrp="1"/>
          </p:cNvSpPr>
          <p:nvPr>
            <p:ph type="dt" sz="half" idx="10"/>
          </p:nvPr>
        </p:nvSpPr>
        <p:spPr/>
        <p:txBody>
          <a:bodyPr/>
          <a:lstStyle/>
          <a:p>
            <a:pPr>
              <a:defRPr/>
            </a:pPr>
            <a:r>
              <a:rPr lang="tr-TR" smtClean="0"/>
              <a:t>22.12.2022</a:t>
            </a:r>
            <a:endParaRPr lang="tr-TR" dirty="0"/>
          </a:p>
        </p:txBody>
      </p:sp>
      <p:sp>
        <p:nvSpPr>
          <p:cNvPr id="21"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14</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267744" y="56577"/>
            <a:ext cx="410445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PROJE BİLGİLERİ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2192506927"/>
              </p:ext>
            </p:extLst>
          </p:nvPr>
        </p:nvGraphicFramePr>
        <p:xfrm>
          <a:off x="1331640" y="2060849"/>
          <a:ext cx="6336704" cy="3242612"/>
        </p:xfrm>
        <a:graphic>
          <a:graphicData uri="http://schemas.openxmlformats.org/drawingml/2006/table">
            <a:tbl>
              <a:tblPr firstRow="1" bandRow="1">
                <a:tableStyleId>{5C22544A-7EE6-4342-B048-85BDC9FD1C3A}</a:tableStyleId>
              </a:tblPr>
              <a:tblGrid>
                <a:gridCol w="414267">
                  <a:extLst>
                    <a:ext uri="{9D8B030D-6E8A-4147-A177-3AD203B41FA5}">
                      <a16:colId xmlns:a16="http://schemas.microsoft.com/office/drawing/2014/main" val="20000"/>
                    </a:ext>
                  </a:extLst>
                </a:gridCol>
                <a:gridCol w="3150847">
                  <a:extLst>
                    <a:ext uri="{9D8B030D-6E8A-4147-A177-3AD203B41FA5}">
                      <a16:colId xmlns:a16="http://schemas.microsoft.com/office/drawing/2014/main" val="93984055"/>
                    </a:ext>
                  </a:extLst>
                </a:gridCol>
                <a:gridCol w="2771590">
                  <a:extLst>
                    <a:ext uri="{9D8B030D-6E8A-4147-A177-3AD203B41FA5}">
                      <a16:colId xmlns:a16="http://schemas.microsoft.com/office/drawing/2014/main" val="2600506647"/>
                    </a:ext>
                  </a:extLst>
                </a:gridCol>
              </a:tblGrid>
              <a:tr h="565821">
                <a:tc>
                  <a:txBody>
                    <a:bodyPr/>
                    <a:lstStyle/>
                    <a:p>
                      <a:pPr algn="ctr"/>
                      <a:endParaRPr lang="tr-TR"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200" dirty="0" smtClean="0">
                        <a:solidFill>
                          <a:schemeClr val="tx1"/>
                        </a:solidFill>
                      </a:endParaRPr>
                    </a:p>
                    <a:p>
                      <a:pPr algn="ctr"/>
                      <a:r>
                        <a:rPr lang="tr-TR" sz="1200" dirty="0" smtClean="0">
                          <a:solidFill>
                            <a:schemeClr val="tx1"/>
                          </a:solidFill>
                        </a:rPr>
                        <a:t>Proje Türü</a:t>
                      </a:r>
                      <a:endParaRPr lang="tr-TR"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R="340360" algn="ctr">
                        <a:spcAft>
                          <a:spcPts val="0"/>
                        </a:spcAft>
                      </a:pPr>
                      <a:r>
                        <a:rPr lang="tr-TR" sz="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p>
                    <a:p>
                      <a:pPr marR="340360" algn="ctr">
                        <a:spcAft>
                          <a:spcPts val="0"/>
                        </a:spcAft>
                      </a:pPr>
                      <a:r>
                        <a:rPr lang="tr-TR" sz="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2023</a:t>
                      </a:r>
                      <a:r>
                        <a:rPr lang="tr-TR" sz="1200" baseline="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p>
                    <a:p>
                      <a:pPr marR="340360" algn="ctr">
                        <a:spcAft>
                          <a:spcPts val="0"/>
                        </a:spcAft>
                      </a:pPr>
                      <a:r>
                        <a:rPr lang="tr-TR" sz="1200" baseline="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(Devam )</a:t>
                      </a:r>
                      <a:endParaRPr lang="tr-TR"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68444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b="1" dirty="0" smtClean="0">
                          <a:effectLst/>
                          <a:latin typeface="+mn-lt"/>
                          <a:ea typeface="Calibri" panose="020F0502020204030204" pitchFamily="34" charset="0"/>
                          <a:cs typeface="Times New Roman" panose="02020603050405020304" pitchFamily="18" charset="0"/>
                        </a:rPr>
                        <a:t>Siirt Üniversitesi</a:t>
                      </a:r>
                      <a:r>
                        <a:rPr lang="tr-TR" sz="1200" b="1" baseline="0" dirty="0" smtClean="0">
                          <a:effectLst/>
                          <a:latin typeface="+mn-lt"/>
                          <a:ea typeface="Calibri" panose="020F0502020204030204" pitchFamily="34" charset="0"/>
                          <a:cs typeface="Times New Roman" panose="02020603050405020304" pitchFamily="18" charset="0"/>
                        </a:rPr>
                        <a:t> – </a:t>
                      </a:r>
                      <a:r>
                        <a:rPr lang="tr-TR" sz="1200" b="1" dirty="0" smtClean="0">
                          <a:effectLst/>
                          <a:latin typeface="+mn-lt"/>
                          <a:ea typeface="Calibri" panose="020F0502020204030204" pitchFamily="34" charset="0"/>
                          <a:cs typeface="Times New Roman" panose="02020603050405020304" pitchFamily="18" charset="0"/>
                        </a:rPr>
                        <a:t>BAP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959043">
                <a:tc>
                  <a:txBody>
                    <a:bodyPr/>
                    <a:lstStyle/>
                    <a:p>
                      <a:pPr algn="ctr"/>
                      <a:endParaRPr lang="tr-TR" sz="10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b="1" dirty="0" smtClean="0">
                          <a:effectLst/>
                          <a:latin typeface="+mn-lt"/>
                          <a:ea typeface="Calibri" panose="020F0502020204030204" pitchFamily="34" charset="0"/>
                          <a:cs typeface="Times New Roman" panose="02020603050405020304" pitchFamily="18" charset="0"/>
                        </a:rPr>
                        <a:t>Diğer Üniversite – BAP (</a:t>
                      </a:r>
                      <a:r>
                        <a:rPr lang="tr-TR" sz="1200" b="1" dirty="0" err="1" smtClean="0">
                          <a:effectLst/>
                          <a:latin typeface="+mn-lt"/>
                          <a:ea typeface="Calibri" panose="020F0502020204030204" pitchFamily="34" charset="0"/>
                          <a:cs typeface="Times New Roman" panose="02020603050405020304" pitchFamily="18" charset="0"/>
                        </a:rPr>
                        <a:t>Yard.Arş</a:t>
                      </a:r>
                      <a:r>
                        <a:rPr lang="tr-TR" sz="1200" b="1" dirty="0" smtClean="0">
                          <a:effectLst/>
                          <a:latin typeface="+mn-lt"/>
                          <a:ea typeface="Calibri" panose="020F0502020204030204" pitchFamily="34" charset="0"/>
                          <a:cs typeface="Times New Roman" panose="02020603050405020304" pitchFamily="18"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959043">
                <a:tc>
                  <a:txBody>
                    <a:bodyPr/>
                    <a:lstStyle/>
                    <a:p>
                      <a:pPr algn="ctr"/>
                      <a:endParaRPr lang="tr-TR" sz="10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b="1" dirty="0" smtClean="0">
                          <a:effectLst/>
                          <a:latin typeface="+mn-lt"/>
                          <a:ea typeface="Calibri" panose="020F0502020204030204" pitchFamily="34" charset="0"/>
                          <a:cs typeface="Times New Roman" panose="02020603050405020304" pitchFamily="18" charset="0"/>
                        </a:rPr>
                        <a:t>Diğer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57717020"/>
                  </a:ext>
                </a:extLst>
              </a:tr>
            </a:tbl>
          </a:graphicData>
        </a:graphic>
      </p:graphicFrame>
      <p:sp>
        <p:nvSpPr>
          <p:cNvPr id="18" name="On Kenarlı 17"/>
          <p:cNvSpPr/>
          <p:nvPr/>
        </p:nvSpPr>
        <p:spPr>
          <a:xfrm>
            <a:off x="6372200" y="369347"/>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4</a:t>
            </a:r>
          </a:p>
        </p:txBody>
      </p:sp>
    </p:spTree>
    <p:extLst>
      <p:ext uri="{BB962C8B-B14F-4D97-AF65-F5344CB8AC3E}">
        <p14:creationId xmlns:p14="http://schemas.microsoft.com/office/powerpoint/2010/main" val="27368942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15</a:t>
            </a:fld>
            <a:endParaRPr lang="tr-TR" dirty="0"/>
          </a:p>
        </p:txBody>
      </p:sp>
      <p:sp>
        <p:nvSpPr>
          <p:cNvPr id="5" name="Dikdörtgen 4"/>
          <p:cNvSpPr/>
          <p:nvPr/>
        </p:nvSpPr>
        <p:spPr>
          <a:xfrm>
            <a:off x="0" y="0"/>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755576" cy="584774"/>
          </a:xfrm>
          <a:prstGeom prst="rect">
            <a:avLst/>
          </a:prstGeom>
        </p:spPr>
      </p:pic>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8424" y="0"/>
            <a:ext cx="755576" cy="584774"/>
          </a:xfrm>
          <a:prstGeom prst="rect">
            <a:avLst/>
          </a:prstGeom>
        </p:spPr>
      </p:pic>
      <p:sp>
        <p:nvSpPr>
          <p:cNvPr id="8" name="Çapraz Köşesi Kesik Dikdörtgen 7"/>
          <p:cNvSpPr/>
          <p:nvPr/>
        </p:nvSpPr>
        <p:spPr>
          <a:xfrm>
            <a:off x="2353494" y="53637"/>
            <a:ext cx="410445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FİZİKİ YAPI</a:t>
            </a:r>
            <a:endParaRPr lang="tr-TR" sz="2000" i="1" dirty="0">
              <a:solidFill>
                <a:schemeClr val="tx1"/>
              </a:solidFill>
              <a:effectLst>
                <a:outerShdw blurRad="38100" dist="38100" dir="2700000" algn="tl">
                  <a:srgbClr val="000000">
                    <a:alpha val="43137"/>
                  </a:srgbClr>
                </a:outerShdw>
              </a:effectLst>
            </a:endParaRPr>
          </a:p>
        </p:txBody>
      </p:sp>
      <p:sp>
        <p:nvSpPr>
          <p:cNvPr id="9" name="On Kenarlı 8"/>
          <p:cNvSpPr/>
          <p:nvPr/>
        </p:nvSpPr>
        <p:spPr>
          <a:xfrm>
            <a:off x="6241926" y="341932"/>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5</a:t>
            </a:r>
          </a:p>
        </p:txBody>
      </p:sp>
      <p:graphicFrame>
        <p:nvGraphicFramePr>
          <p:cNvPr id="10" name="Tablo 9"/>
          <p:cNvGraphicFramePr>
            <a:graphicFrameLocks noGrp="1"/>
          </p:cNvGraphicFramePr>
          <p:nvPr>
            <p:extLst>
              <p:ext uri="{D42A27DB-BD31-4B8C-83A1-F6EECF244321}">
                <p14:modId xmlns:p14="http://schemas.microsoft.com/office/powerpoint/2010/main" val="2221220993"/>
              </p:ext>
            </p:extLst>
          </p:nvPr>
        </p:nvGraphicFramePr>
        <p:xfrm>
          <a:off x="628650" y="1412776"/>
          <a:ext cx="7471742" cy="4464495"/>
        </p:xfrm>
        <a:graphic>
          <a:graphicData uri="http://schemas.openxmlformats.org/drawingml/2006/table">
            <a:tbl>
              <a:tblPr firstRow="1" bandRow="1">
                <a:tableStyleId>{5C22544A-7EE6-4342-B048-85BDC9FD1C3A}</a:tableStyleId>
              </a:tblPr>
              <a:tblGrid>
                <a:gridCol w="602180">
                  <a:extLst>
                    <a:ext uri="{9D8B030D-6E8A-4147-A177-3AD203B41FA5}">
                      <a16:colId xmlns:a16="http://schemas.microsoft.com/office/drawing/2014/main" val="20000"/>
                    </a:ext>
                  </a:extLst>
                </a:gridCol>
                <a:gridCol w="5049131">
                  <a:extLst>
                    <a:ext uri="{9D8B030D-6E8A-4147-A177-3AD203B41FA5}">
                      <a16:colId xmlns:a16="http://schemas.microsoft.com/office/drawing/2014/main" val="93984055"/>
                    </a:ext>
                  </a:extLst>
                </a:gridCol>
                <a:gridCol w="1820431">
                  <a:extLst>
                    <a:ext uri="{9D8B030D-6E8A-4147-A177-3AD203B41FA5}">
                      <a16:colId xmlns:a16="http://schemas.microsoft.com/office/drawing/2014/main" val="2600506647"/>
                    </a:ext>
                  </a:extLst>
                </a:gridCol>
              </a:tblGrid>
              <a:tr h="629935">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dirty="0" smtClean="0">
                        <a:solidFill>
                          <a:schemeClr val="tx1"/>
                        </a:solidFill>
                        <a:latin typeface="+mn-l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dirty="0" smtClean="0">
                          <a:solidFill>
                            <a:schemeClr val="tx1"/>
                          </a:solidFill>
                          <a:latin typeface="+mn-lt"/>
                        </a:rPr>
                        <a:t>Ofis Adı</a:t>
                      </a:r>
                      <a:endParaRPr lang="tr-TR"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350" b="1" kern="1200" dirty="0" smtClean="0">
                        <a:solidFill>
                          <a:schemeClr val="tx1"/>
                        </a:solidFill>
                        <a:effectLst/>
                        <a:latin typeface="+mn-lt"/>
                        <a:ea typeface="+mn-ea"/>
                        <a:cs typeface="+mn-cs"/>
                      </a:endParaRPr>
                    </a:p>
                    <a:p>
                      <a:pPr algn="ct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86735376"/>
                  </a:ext>
                </a:extLst>
              </a:tr>
              <a:tr h="472452">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dirty="0" smtClean="0">
                          <a:solidFill>
                            <a:schemeClr val="tx1"/>
                          </a:solidFill>
                          <a:latin typeface="+mn-lt"/>
                        </a:rPr>
                        <a:t>Dekanlık Makamı</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60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472452">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dirty="0" smtClean="0">
                          <a:solidFill>
                            <a:schemeClr val="tx1"/>
                          </a:solidFill>
                          <a:latin typeface="+mn-lt"/>
                        </a:rPr>
                        <a:t>Dekan</a:t>
                      </a:r>
                      <a:r>
                        <a:rPr lang="tr-TR" baseline="0" dirty="0" smtClean="0">
                          <a:solidFill>
                            <a:schemeClr val="tx1"/>
                          </a:solidFill>
                          <a:latin typeface="+mn-lt"/>
                        </a:rPr>
                        <a:t> Özel Kalem Ofisi</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724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Fakülte Sekreteri Makamı</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472452">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Dekan Yardımcıları Makamı</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724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Personel</a:t>
                      </a:r>
                      <a:r>
                        <a:rPr lang="tr-TR" baseline="0" dirty="0" smtClean="0">
                          <a:solidFill>
                            <a:schemeClr val="tx1"/>
                          </a:solidFill>
                          <a:latin typeface="+mn-lt"/>
                        </a:rPr>
                        <a:t> </a:t>
                      </a:r>
                      <a:r>
                        <a:rPr lang="tr-TR" dirty="0" smtClean="0">
                          <a:solidFill>
                            <a:schemeClr val="tx1"/>
                          </a:solidFill>
                          <a:latin typeface="+mn-lt"/>
                        </a:rPr>
                        <a:t>Ofisi</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7666852"/>
                  </a:ext>
                </a:extLst>
              </a:tr>
              <a:tr h="52739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3 Adet Akademik Personel</a:t>
                      </a:r>
                      <a:r>
                        <a:rPr lang="tr-TR" baseline="0" dirty="0" smtClean="0">
                          <a:solidFill>
                            <a:schemeClr val="tx1"/>
                          </a:solidFill>
                          <a:latin typeface="+mn-lt"/>
                        </a:rPr>
                        <a:t> Ofisi </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60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r>
                        <a:rPr lang="tr-TR" sz="1350" b="1" kern="1200" baseline="30000" dirty="0" smtClean="0">
                          <a:solidFill>
                            <a:schemeClr val="tx1"/>
                          </a:solidFill>
                          <a:effectLst/>
                          <a:latin typeface="+mn-lt"/>
                          <a:ea typeface="+mn-ea"/>
                          <a:cs typeface="+mn-cs"/>
                        </a:rPr>
                        <a:t> </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157530"/>
                  </a:ext>
                </a:extLst>
              </a:tr>
              <a:tr h="4724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solidFill>
                            <a:schemeClr val="tx1"/>
                          </a:solidFill>
                          <a:effectLst/>
                          <a:latin typeface="+mn-lt"/>
                          <a:ea typeface="Calibri" panose="020F0502020204030204" pitchFamily="34" charset="0"/>
                          <a:cs typeface="Times New Roman" panose="02020603050405020304" pitchFamily="18" charset="0"/>
                        </a:rPr>
                        <a:t>Çay Ocağı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7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0309461"/>
                  </a:ext>
                </a:extLst>
              </a:tr>
              <a:tr h="472452">
                <a:tc gridSpan="2">
                  <a:txBody>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lang="tr-TR" sz="1400" b="1" i="0" dirty="0" smtClean="0">
                          <a:solidFill>
                            <a:schemeClr val="tx1"/>
                          </a:solidFill>
                          <a:effectLst/>
                          <a:latin typeface="+mn-lt"/>
                          <a:ea typeface="Calibri" panose="020F0502020204030204" pitchFamily="34" charset="0"/>
                          <a:cs typeface="Times New Roman" panose="02020603050405020304" pitchFamily="18" charset="0"/>
                        </a:rPr>
                        <a:t>Toplam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r" defTabSz="685800" rtl="0" eaLnBrk="1" fontAlgn="auto" latinLnBrk="0" hangingPunct="1">
                        <a:lnSpc>
                          <a:spcPct val="100000"/>
                        </a:lnSpc>
                        <a:spcBef>
                          <a:spcPts val="0"/>
                        </a:spcBef>
                        <a:spcAft>
                          <a:spcPts val="0"/>
                        </a:spcAft>
                        <a:buClrTx/>
                        <a:buSzTx/>
                        <a:buFontTx/>
                        <a:buNone/>
                        <a:tabLst/>
                        <a:defRPr/>
                      </a:pPr>
                      <a:endParaRPr lang="tr-TR" sz="1200" b="1" i="1" dirty="0" smtClean="0">
                        <a:solidFill>
                          <a:schemeClr val="tx1"/>
                        </a:solidFill>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r-TR" sz="1200" b="1" dirty="0" smtClean="0">
                          <a:solidFill>
                            <a:schemeClr val="tx1"/>
                          </a:solidFill>
                          <a:latin typeface="+mn-lt"/>
                        </a:rPr>
                        <a:t>207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775862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eri Yer Tutucusu 1"/>
          <p:cNvSpPr>
            <a:spLocks noGrp="1"/>
          </p:cNvSpPr>
          <p:nvPr>
            <p:ph type="dt" sz="half" idx="10"/>
          </p:nvPr>
        </p:nvSpPr>
        <p:spPr/>
        <p:txBody>
          <a:bodyPr/>
          <a:lstStyle/>
          <a:p>
            <a:pPr>
              <a:defRPr/>
            </a:pPr>
            <a:r>
              <a:rPr lang="tr-TR" smtClean="0"/>
              <a:t>22.12.2022</a:t>
            </a:r>
            <a:endParaRPr lang="tr-TR" dirty="0"/>
          </a:p>
        </p:txBody>
      </p:sp>
      <p:sp>
        <p:nvSpPr>
          <p:cNvPr id="12"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16</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123728" y="56577"/>
            <a:ext cx="4248472"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MALİ DURUM</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1437444890"/>
              </p:ext>
            </p:extLst>
          </p:nvPr>
        </p:nvGraphicFramePr>
        <p:xfrm>
          <a:off x="1403648" y="1916833"/>
          <a:ext cx="6264695" cy="1849157"/>
        </p:xfrm>
        <a:graphic>
          <a:graphicData uri="http://schemas.openxmlformats.org/drawingml/2006/table">
            <a:tbl>
              <a:tblPr firstRow="1" bandRow="1">
                <a:tableStyleId>{5C22544A-7EE6-4342-B048-85BDC9FD1C3A}</a:tableStyleId>
              </a:tblPr>
              <a:tblGrid>
                <a:gridCol w="487690">
                  <a:extLst>
                    <a:ext uri="{9D8B030D-6E8A-4147-A177-3AD203B41FA5}">
                      <a16:colId xmlns:a16="http://schemas.microsoft.com/office/drawing/2014/main" val="20000"/>
                    </a:ext>
                  </a:extLst>
                </a:gridCol>
                <a:gridCol w="1168660">
                  <a:extLst>
                    <a:ext uri="{9D8B030D-6E8A-4147-A177-3AD203B41FA5}">
                      <a16:colId xmlns:a16="http://schemas.microsoft.com/office/drawing/2014/main" val="93984055"/>
                    </a:ext>
                  </a:extLst>
                </a:gridCol>
                <a:gridCol w="1188511">
                  <a:extLst>
                    <a:ext uri="{9D8B030D-6E8A-4147-A177-3AD203B41FA5}">
                      <a16:colId xmlns:a16="http://schemas.microsoft.com/office/drawing/2014/main" val="2600506647"/>
                    </a:ext>
                  </a:extLst>
                </a:gridCol>
                <a:gridCol w="894100">
                  <a:extLst>
                    <a:ext uri="{9D8B030D-6E8A-4147-A177-3AD203B41FA5}">
                      <a16:colId xmlns:a16="http://schemas.microsoft.com/office/drawing/2014/main" val="200110753"/>
                    </a:ext>
                  </a:extLst>
                </a:gridCol>
                <a:gridCol w="1200046">
                  <a:extLst>
                    <a:ext uri="{9D8B030D-6E8A-4147-A177-3AD203B41FA5}">
                      <a16:colId xmlns:a16="http://schemas.microsoft.com/office/drawing/2014/main" val="1497840649"/>
                    </a:ext>
                  </a:extLst>
                </a:gridCol>
                <a:gridCol w="1325688">
                  <a:extLst>
                    <a:ext uri="{9D8B030D-6E8A-4147-A177-3AD203B41FA5}">
                      <a16:colId xmlns:a16="http://schemas.microsoft.com/office/drawing/2014/main" val="3668660243"/>
                    </a:ext>
                  </a:extLst>
                </a:gridCol>
              </a:tblGrid>
              <a:tr h="1209077">
                <a:tc>
                  <a:txBody>
                    <a:bodyPr/>
                    <a:lstStyle/>
                    <a:p>
                      <a:pPr algn="ct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200" dirty="0" smtClean="0">
                        <a:solidFill>
                          <a:schemeClr val="tx1"/>
                        </a:solidFill>
                        <a:latin typeface="+mn-lt"/>
                      </a:endParaRPr>
                    </a:p>
                    <a:p>
                      <a:pPr algn="ctr"/>
                      <a:endParaRPr lang="tr-TR" sz="1200" dirty="0" smtClean="0">
                        <a:solidFill>
                          <a:schemeClr val="tx1"/>
                        </a:solidFill>
                        <a:latin typeface="+mn-lt"/>
                      </a:endParaRPr>
                    </a:p>
                    <a:p>
                      <a:pPr algn="ctr"/>
                      <a:r>
                        <a:rPr lang="tr-TR" sz="1200" dirty="0" smtClean="0">
                          <a:solidFill>
                            <a:schemeClr val="tx1"/>
                          </a:solidFill>
                          <a:latin typeface="+mn-lt"/>
                        </a:rPr>
                        <a:t>Bütçe Kalemi Yılı </a:t>
                      </a: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200" b="1" dirty="0" smtClean="0">
                        <a:solidFill>
                          <a:schemeClr val="tx1"/>
                        </a:solidFill>
                        <a:effectLst/>
                        <a:latin typeface="+mn-lt"/>
                        <a:ea typeface="Times New Roman" panose="02020603050405020304" pitchFamily="18" charset="0"/>
                        <a:cs typeface="Times New Roman" panose="02020603050405020304" pitchFamily="18" charset="0"/>
                      </a:endParaRPr>
                    </a:p>
                    <a:p>
                      <a:pPr algn="ctr"/>
                      <a:endParaRPr lang="tr-TR" sz="1200" b="1" dirty="0" smtClean="0">
                        <a:solidFill>
                          <a:schemeClr val="tx1"/>
                        </a:solidFill>
                        <a:effectLst/>
                        <a:latin typeface="+mn-lt"/>
                        <a:ea typeface="Times New Roman" panose="02020603050405020304" pitchFamily="18" charset="0"/>
                        <a:cs typeface="Times New Roman" panose="02020603050405020304" pitchFamily="18" charset="0"/>
                      </a:endParaRPr>
                    </a:p>
                    <a:p>
                      <a:pPr algn="ctr"/>
                      <a:r>
                        <a:rPr lang="tr-TR" sz="1200" b="1" dirty="0" smtClean="0">
                          <a:solidFill>
                            <a:schemeClr val="tx1"/>
                          </a:solidFill>
                          <a:effectLst/>
                          <a:latin typeface="+mn-lt"/>
                          <a:ea typeface="Times New Roman" panose="02020603050405020304" pitchFamily="18" charset="0"/>
                          <a:cs typeface="Times New Roman" panose="02020603050405020304" pitchFamily="18" charset="0"/>
                        </a:rPr>
                        <a:t>Personel </a:t>
                      </a:r>
                    </a:p>
                    <a:p>
                      <a:pPr algn="ctr"/>
                      <a:r>
                        <a:rPr lang="tr-TR" sz="1200" b="1" dirty="0" smtClean="0">
                          <a:solidFill>
                            <a:schemeClr val="tx1"/>
                          </a:solidFill>
                          <a:effectLst/>
                          <a:latin typeface="+mn-lt"/>
                          <a:ea typeface="Times New Roman" panose="02020603050405020304" pitchFamily="18" charset="0"/>
                          <a:cs typeface="Times New Roman" panose="02020603050405020304" pitchFamily="18" charset="0"/>
                        </a:rPr>
                        <a:t>(Maaş + SGK)</a:t>
                      </a: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marL="0" marR="0" indent="0" algn="ctr" defTabSz="685800" rtl="0" eaLnBrk="1" fontAlgn="auto" latinLnBrk="0" hangingPunct="1">
                        <a:lnSpc>
                          <a:spcPct val="100000"/>
                        </a:lnSpc>
                        <a:spcBef>
                          <a:spcPts val="0"/>
                        </a:spcBef>
                        <a:spcAft>
                          <a:spcPts val="0"/>
                        </a:spcAft>
                        <a:buClrTx/>
                        <a:buSzTx/>
                        <a:buFontTx/>
                        <a:buNone/>
                        <a:tabLst/>
                        <a:defRPr/>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chemeClr val="tx1"/>
                          </a:solidFill>
                          <a:effectLst/>
                          <a:latin typeface="+mn-lt"/>
                          <a:ea typeface="Calibri" panose="020F0502020204030204" pitchFamily="34" charset="0"/>
                          <a:cs typeface="Times New Roman" panose="02020603050405020304" pitchFamily="18" charset="0"/>
                        </a:rPr>
                        <a:t>Jüri Üyeliği Ödemeleri</a:t>
                      </a:r>
                    </a:p>
                    <a:p>
                      <a:pPr algn="ct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chemeClr val="tx1"/>
                          </a:solidFill>
                          <a:effectLst/>
                          <a:latin typeface="+mn-lt"/>
                          <a:ea typeface="Calibri" panose="020F0502020204030204" pitchFamily="34" charset="0"/>
                          <a:cs typeface="Times New Roman" panose="02020603050405020304" pitchFamily="18" charset="0"/>
                        </a:rPr>
                        <a:t>Tüketim Malzeme Ödemeleri </a:t>
                      </a:r>
                    </a:p>
                    <a:p>
                      <a:pPr algn="ct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algn="ctr">
                        <a:lnSpc>
                          <a:spcPct val="115000"/>
                        </a:lnSpc>
                        <a:spcAft>
                          <a:spcPts val="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Akademik Personel Yolluk Ödemeleri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55567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b="1" dirty="0" smtClean="0">
                          <a:effectLst/>
                          <a:latin typeface="+mn-lt"/>
                          <a:ea typeface="Calibri" panose="020F0502020204030204" pitchFamily="34" charset="0"/>
                          <a:cs typeface="Times New Roman" panose="02020603050405020304" pitchFamily="18" charset="0"/>
                        </a:rPr>
                        <a:t>2023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tr-TR" sz="1200" b="1" dirty="0" smtClean="0">
                        <a:solidFill>
                          <a:schemeClr val="tx1"/>
                        </a:solidFill>
                        <a:latin typeface="+mn-lt"/>
                      </a:endParaRPr>
                    </a:p>
                    <a:p>
                      <a:pPr algn="ctr"/>
                      <a:r>
                        <a:rPr lang="tr-TR" sz="1200" b="1" dirty="0" smtClean="0">
                          <a:solidFill>
                            <a:schemeClr val="tx1"/>
                          </a:solidFill>
                          <a:latin typeface="+mn-lt"/>
                        </a:rPr>
                        <a:t>15.938.353,86</a:t>
                      </a:r>
                    </a:p>
                    <a:p>
                      <a:pPr algn="ctr"/>
                      <a:endParaRPr lang="tr-TR" sz="1200" b="1" dirty="0" smtClean="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42.613,27</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0</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9.099,22</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bl>
          </a:graphicData>
        </a:graphic>
      </p:graphicFrame>
      <p:sp>
        <p:nvSpPr>
          <p:cNvPr id="10" name="On Kenarlı 9"/>
          <p:cNvSpPr/>
          <p:nvPr/>
        </p:nvSpPr>
        <p:spPr>
          <a:xfrm>
            <a:off x="637220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6</a:t>
            </a:r>
            <a:endParaRPr lang="tr-TR" sz="1200" dirty="0">
              <a:solidFill>
                <a:schemeClr val="tx1"/>
              </a:solidFill>
            </a:endParaRPr>
          </a:p>
        </p:txBody>
      </p:sp>
    </p:spTree>
    <p:extLst>
      <p:ext uri="{BB962C8B-B14F-4D97-AF65-F5344CB8AC3E}">
        <p14:creationId xmlns:p14="http://schemas.microsoft.com/office/powerpoint/2010/main" val="10365295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Veri Yer Tutucusu 1"/>
          <p:cNvSpPr>
            <a:spLocks noGrp="1"/>
          </p:cNvSpPr>
          <p:nvPr>
            <p:ph type="dt" sz="half" idx="10"/>
          </p:nvPr>
        </p:nvSpPr>
        <p:spPr/>
        <p:txBody>
          <a:bodyPr/>
          <a:lstStyle/>
          <a:p>
            <a:pPr>
              <a:defRPr/>
            </a:pPr>
            <a:r>
              <a:rPr lang="tr-TR" smtClean="0"/>
              <a:t>22.12.2022</a:t>
            </a:r>
            <a:endParaRPr lang="tr-TR" dirty="0"/>
          </a:p>
        </p:txBody>
      </p:sp>
      <p:sp>
        <p:nvSpPr>
          <p:cNvPr id="19"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17</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1835696" y="44624"/>
            <a:ext cx="4968552"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BİRİM KALİTE FAALİYETLERİ</a:t>
            </a:r>
            <a:endParaRPr lang="tr-TR" sz="2000" i="1" dirty="0">
              <a:solidFill>
                <a:schemeClr val="tx1"/>
              </a:solidFill>
              <a:effectLst>
                <a:outerShdw blurRad="38100" dist="38100" dir="2700000" algn="tl">
                  <a:srgbClr val="000000">
                    <a:alpha val="43137"/>
                  </a:srgbClr>
                </a:outerShdw>
              </a:effectLst>
            </a:endParaRPr>
          </a:p>
        </p:txBody>
      </p:sp>
      <p:sp>
        <p:nvSpPr>
          <p:cNvPr id="3" name="Dikdörtgen 2"/>
          <p:cNvSpPr/>
          <p:nvPr/>
        </p:nvSpPr>
        <p:spPr>
          <a:xfrm>
            <a:off x="323528" y="900009"/>
            <a:ext cx="7992888" cy="584775"/>
          </a:xfrm>
          <a:prstGeom prst="rect">
            <a:avLst/>
          </a:prstGeom>
        </p:spPr>
        <p:txBody>
          <a:bodyPr wrap="square">
            <a:spAutoFit/>
          </a:bodyPr>
          <a:lstStyle/>
          <a:p>
            <a:pPr algn="just"/>
            <a:r>
              <a:rPr lang="tr-TR" sz="1600" dirty="0" smtClean="0">
                <a:solidFill>
                  <a:schemeClr val="tx1"/>
                </a:solidFill>
                <a:latin typeface="+mn-lt"/>
              </a:rPr>
              <a:t>Fakültemiz </a:t>
            </a:r>
            <a:r>
              <a:rPr lang="tr-TR" sz="1600" dirty="0">
                <a:solidFill>
                  <a:schemeClr val="tx1"/>
                </a:solidFill>
                <a:latin typeface="+mn-lt"/>
              </a:rPr>
              <a:t>Birim Kalite </a:t>
            </a:r>
            <a:r>
              <a:rPr lang="tr-TR" sz="1600" dirty="0" smtClean="0">
                <a:solidFill>
                  <a:schemeClr val="tx1"/>
                </a:solidFill>
                <a:latin typeface="+mn-lt"/>
              </a:rPr>
              <a:t>Komisyonu </a:t>
            </a:r>
            <a:r>
              <a:rPr lang="tr-TR" sz="1600" dirty="0">
                <a:solidFill>
                  <a:schemeClr val="tx1"/>
                </a:solidFill>
                <a:latin typeface="+mn-lt"/>
              </a:rPr>
              <a:t>ve Stratejik Plan Ekibi </a:t>
            </a:r>
            <a:r>
              <a:rPr lang="tr-TR" sz="1600" dirty="0" smtClean="0">
                <a:solidFill>
                  <a:schemeClr val="tx1"/>
                </a:solidFill>
                <a:latin typeface="+mn-lt"/>
              </a:rPr>
              <a:t>kurulmuştur. Fakültemizin kalite ve stratejik plan - hedefleri doğrultusunda ilgili çalışmalara devam edilmektedir. </a:t>
            </a:r>
            <a:endParaRPr lang="tr-TR" sz="1600" dirty="0">
              <a:solidFill>
                <a:schemeClr val="tx1"/>
              </a:solidFill>
              <a:latin typeface="+mn-lt"/>
            </a:endParaRPr>
          </a:p>
        </p:txBody>
      </p:sp>
      <p:graphicFrame>
        <p:nvGraphicFramePr>
          <p:cNvPr id="10" name="Tablo 9"/>
          <p:cNvGraphicFramePr>
            <a:graphicFrameLocks noGrp="1"/>
          </p:cNvGraphicFramePr>
          <p:nvPr>
            <p:extLst>
              <p:ext uri="{D42A27DB-BD31-4B8C-83A1-F6EECF244321}">
                <p14:modId xmlns:p14="http://schemas.microsoft.com/office/powerpoint/2010/main" val="211933322"/>
              </p:ext>
            </p:extLst>
          </p:nvPr>
        </p:nvGraphicFramePr>
        <p:xfrm>
          <a:off x="498426" y="1844822"/>
          <a:ext cx="7673974" cy="3168620"/>
        </p:xfrm>
        <a:graphic>
          <a:graphicData uri="http://schemas.openxmlformats.org/drawingml/2006/table">
            <a:tbl>
              <a:tblPr firstRow="1" bandRow="1">
                <a:tableStyleId>{5C22544A-7EE6-4342-B048-85BDC9FD1C3A}</a:tableStyleId>
              </a:tblPr>
              <a:tblGrid>
                <a:gridCol w="787074">
                  <a:extLst>
                    <a:ext uri="{9D8B030D-6E8A-4147-A177-3AD203B41FA5}">
                      <a16:colId xmlns:a16="http://schemas.microsoft.com/office/drawing/2014/main" val="20000"/>
                    </a:ext>
                  </a:extLst>
                </a:gridCol>
                <a:gridCol w="1672533">
                  <a:extLst>
                    <a:ext uri="{9D8B030D-6E8A-4147-A177-3AD203B41FA5}">
                      <a16:colId xmlns:a16="http://schemas.microsoft.com/office/drawing/2014/main" val="93984055"/>
                    </a:ext>
                  </a:extLst>
                </a:gridCol>
                <a:gridCol w="2093065">
                  <a:extLst>
                    <a:ext uri="{9D8B030D-6E8A-4147-A177-3AD203B41FA5}">
                      <a16:colId xmlns:a16="http://schemas.microsoft.com/office/drawing/2014/main" val="2600506647"/>
                    </a:ext>
                  </a:extLst>
                </a:gridCol>
                <a:gridCol w="3121302">
                  <a:extLst>
                    <a:ext uri="{9D8B030D-6E8A-4147-A177-3AD203B41FA5}">
                      <a16:colId xmlns:a16="http://schemas.microsoft.com/office/drawing/2014/main" val="3668660243"/>
                    </a:ext>
                  </a:extLst>
                </a:gridCol>
              </a:tblGrid>
              <a:tr h="359739">
                <a:tc gridSpan="4">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100" dirty="0" smtClean="0">
                          <a:solidFill>
                            <a:schemeClr val="tx1"/>
                          </a:solidFill>
                        </a:rPr>
                        <a:t>Tıp Fakültesi Birim Kalite Komisyonu Görev Dağılımı Tablosu</a:t>
                      </a: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195787808"/>
                  </a:ext>
                </a:extLst>
              </a:tr>
              <a:tr h="448919">
                <a:tc>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100" dirty="0" smtClean="0">
                          <a:solidFill>
                            <a:schemeClr val="tx1"/>
                          </a:solidFill>
                          <a:latin typeface="+mn-lt"/>
                        </a:rPr>
                        <a:t>Unvan </a:t>
                      </a:r>
                      <a:endParaRPr lang="tr-TR" sz="11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100" dirty="0" smtClean="0">
                          <a:solidFill>
                            <a:schemeClr val="tx1"/>
                          </a:solidFill>
                          <a:latin typeface="+mn-lt"/>
                        </a:rPr>
                        <a:t>Adı ve Soyadı</a:t>
                      </a:r>
                      <a:endParaRPr lang="tr-TR" sz="11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100" dirty="0" smtClean="0">
                          <a:solidFill>
                            <a:schemeClr val="tx1"/>
                          </a:solidFill>
                          <a:latin typeface="+mn-lt"/>
                        </a:rPr>
                        <a:t>Görevi</a:t>
                      </a:r>
                      <a:endParaRPr lang="tr-TR" sz="11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316980">
                <a:tc>
                  <a:txBody>
                    <a:bodyPr/>
                    <a:lstStyle/>
                    <a:p>
                      <a:pPr algn="ctr"/>
                      <a:endParaRPr lang="tr-TR" sz="11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Prof. Dr.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Nihat ŞINDAK</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a:solidFill>
                            <a:schemeClr val="tx1"/>
                          </a:solidFill>
                          <a:effectLst/>
                          <a:latin typeface="+mn-lt"/>
                          <a:ea typeface="Calibri"/>
                          <a:cs typeface="Times New Roman"/>
                        </a:rPr>
                        <a:t>Birim Kalite Komisyonu Başkanı</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272558">
                <a:tc>
                  <a:txBody>
                    <a:bodyPr/>
                    <a:lstStyle/>
                    <a:p>
                      <a:pPr algn="ctr"/>
                      <a:endParaRPr lang="tr-TR" sz="11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Doç. Dr. </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Fatih</a:t>
                      </a:r>
                      <a:r>
                        <a:rPr lang="tr-TR" sz="1100" baseline="0" dirty="0" smtClean="0">
                          <a:solidFill>
                            <a:schemeClr val="tx1"/>
                          </a:solidFill>
                          <a:effectLst/>
                          <a:latin typeface="+mn-lt"/>
                          <a:ea typeface="Calibri"/>
                          <a:cs typeface="Times New Roman"/>
                        </a:rPr>
                        <a:t> TAŞ</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Birim Kalite Koordinatörü</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304377">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Doç. Dr.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Naci Ömer ALAYUNT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Liderlik, Kalite ve Yönetim</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304377">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Dr. </a:t>
                      </a:r>
                      <a:r>
                        <a:rPr lang="tr-TR" sz="1100" dirty="0" err="1" smtClean="0">
                          <a:solidFill>
                            <a:schemeClr val="tx1"/>
                          </a:solidFill>
                          <a:effectLst/>
                          <a:latin typeface="+mn-lt"/>
                          <a:ea typeface="Calibri"/>
                          <a:cs typeface="Times New Roman"/>
                        </a:rPr>
                        <a:t>Öğr</a:t>
                      </a:r>
                      <a:r>
                        <a:rPr lang="tr-TR" sz="1100" dirty="0" smtClean="0">
                          <a:solidFill>
                            <a:schemeClr val="tx1"/>
                          </a:solidFill>
                          <a:effectLst/>
                          <a:latin typeface="+mn-lt"/>
                          <a:ea typeface="Calibri"/>
                          <a:cs typeface="Times New Roman"/>
                        </a:rPr>
                        <a:t>. Üyesi </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Sevgi GÜNEŞ</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100" dirty="0" smtClean="0">
                          <a:solidFill>
                            <a:schemeClr val="tx1"/>
                          </a:solidFill>
                          <a:effectLst/>
                          <a:latin typeface="+mn-lt"/>
                          <a:ea typeface="Calibri"/>
                          <a:cs typeface="Times New Roman"/>
                        </a:rPr>
                        <a:t>Liderlik, Kalite ve Yönetim</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9109670"/>
                  </a:ext>
                </a:extLst>
              </a:tr>
              <a:tr h="29730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Fakülte Sekreteri </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Ferhan ARSLAN </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100" dirty="0" smtClean="0">
                          <a:solidFill>
                            <a:schemeClr val="tx1"/>
                          </a:solidFill>
                          <a:effectLst/>
                          <a:latin typeface="+mn-lt"/>
                          <a:ea typeface="Calibri"/>
                          <a:cs typeface="Times New Roman"/>
                        </a:rPr>
                        <a:t>Liderlik, Kalite ve Yönetim </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1427284"/>
                  </a:ext>
                </a:extLst>
              </a:tr>
              <a:tr h="29590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Dr. Öğr. Üyesi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Çiğdem GÜNGÖRMEZ</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Araştırma-Geliştirme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29590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Doç. Dr. </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Ömer ACER</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100" dirty="0" smtClean="0">
                          <a:solidFill>
                            <a:schemeClr val="tx1"/>
                          </a:solidFill>
                          <a:effectLst/>
                          <a:latin typeface="+mn-lt"/>
                          <a:ea typeface="Calibri"/>
                          <a:cs typeface="Times New Roman"/>
                        </a:rPr>
                        <a:t>Araştırma-Geliştirme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1704520"/>
                  </a:ext>
                </a:extLst>
              </a:tr>
              <a:tr h="27255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Dr. </a:t>
                      </a:r>
                      <a:r>
                        <a:rPr lang="tr-TR" sz="1100" dirty="0" err="1" smtClean="0">
                          <a:solidFill>
                            <a:schemeClr val="tx1"/>
                          </a:solidFill>
                          <a:effectLst/>
                          <a:latin typeface="+mn-lt"/>
                          <a:ea typeface="Calibri"/>
                          <a:cs typeface="Times New Roman"/>
                        </a:rPr>
                        <a:t>Öğr</a:t>
                      </a:r>
                      <a:r>
                        <a:rPr lang="tr-TR" sz="1100" dirty="0" smtClean="0">
                          <a:solidFill>
                            <a:schemeClr val="tx1"/>
                          </a:solidFill>
                          <a:effectLst/>
                          <a:latin typeface="+mn-lt"/>
                          <a:ea typeface="Calibri"/>
                          <a:cs typeface="Times New Roman"/>
                        </a:rPr>
                        <a:t>. </a:t>
                      </a:r>
                      <a:r>
                        <a:rPr lang="tr-TR" sz="1100" smtClean="0">
                          <a:solidFill>
                            <a:schemeClr val="tx1"/>
                          </a:solidFill>
                          <a:effectLst/>
                          <a:latin typeface="+mn-lt"/>
                          <a:ea typeface="Calibri"/>
                          <a:cs typeface="Times New Roman"/>
                        </a:rPr>
                        <a:t>Üyesi</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chemeClr val="tx1"/>
                          </a:solidFill>
                          <a:effectLst/>
                          <a:latin typeface="+mn-lt"/>
                          <a:ea typeface="Calibri"/>
                          <a:cs typeface="Times New Roman"/>
                        </a:rPr>
                        <a:t>Nihat HİÇYILMAZ</a:t>
                      </a:r>
                      <a:endParaRPr lang="tr-TR" sz="11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chemeClr val="tx1"/>
                          </a:solidFill>
                          <a:effectLst/>
                          <a:latin typeface="+mn-lt"/>
                          <a:ea typeface="Calibri"/>
                          <a:cs typeface="Times New Roman"/>
                        </a:rPr>
                        <a:t>Toplumsal Katkı</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
        <p:nvSpPr>
          <p:cNvPr id="13" name="On Kenarlı 12"/>
          <p:cNvSpPr/>
          <p:nvPr/>
        </p:nvSpPr>
        <p:spPr>
          <a:xfrm>
            <a:off x="6804248"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7</a:t>
            </a:r>
            <a:endParaRPr lang="tr-TR" sz="1200" dirty="0">
              <a:solidFill>
                <a:schemeClr val="tx1"/>
              </a:solidFill>
            </a:endParaRPr>
          </a:p>
        </p:txBody>
      </p:sp>
    </p:spTree>
    <p:extLst>
      <p:ext uri="{BB962C8B-B14F-4D97-AF65-F5344CB8AC3E}">
        <p14:creationId xmlns:p14="http://schemas.microsoft.com/office/powerpoint/2010/main" val="32677959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18</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0"/>
            <a:ext cx="893211" cy="594764"/>
          </a:xfrm>
          <a:prstGeom prst="rect">
            <a:avLst/>
          </a:prstGeom>
        </p:spPr>
      </p:pic>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797" y="0"/>
            <a:ext cx="893211" cy="594764"/>
          </a:xfrm>
          <a:prstGeom prst="rect">
            <a:avLst/>
          </a:prstGeom>
        </p:spPr>
      </p:pic>
      <p:sp>
        <p:nvSpPr>
          <p:cNvPr id="8" name="Çapraz Köşesi Kesik Dikdörtgen 7"/>
          <p:cNvSpPr/>
          <p:nvPr/>
        </p:nvSpPr>
        <p:spPr>
          <a:xfrm>
            <a:off x="1835696" y="44624"/>
            <a:ext cx="4968552"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BİRİM KALİTE FAALİYETLERİ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4223551555"/>
              </p:ext>
            </p:extLst>
          </p:nvPr>
        </p:nvGraphicFramePr>
        <p:xfrm>
          <a:off x="1395339" y="1890006"/>
          <a:ext cx="6128989" cy="3051162"/>
        </p:xfrm>
        <a:graphic>
          <a:graphicData uri="http://schemas.openxmlformats.org/drawingml/2006/table">
            <a:tbl>
              <a:tblPr firstRow="1" bandRow="1">
                <a:tableStyleId>{5C22544A-7EE6-4342-B048-85BDC9FD1C3A}</a:tableStyleId>
              </a:tblPr>
              <a:tblGrid>
                <a:gridCol w="707191">
                  <a:extLst>
                    <a:ext uri="{9D8B030D-6E8A-4147-A177-3AD203B41FA5}">
                      <a16:colId xmlns:a16="http://schemas.microsoft.com/office/drawing/2014/main" val="20000"/>
                    </a:ext>
                  </a:extLst>
                </a:gridCol>
                <a:gridCol w="1630783">
                  <a:extLst>
                    <a:ext uri="{9D8B030D-6E8A-4147-A177-3AD203B41FA5}">
                      <a16:colId xmlns:a16="http://schemas.microsoft.com/office/drawing/2014/main" val="93984055"/>
                    </a:ext>
                  </a:extLst>
                </a:gridCol>
                <a:gridCol w="2343698">
                  <a:extLst>
                    <a:ext uri="{9D8B030D-6E8A-4147-A177-3AD203B41FA5}">
                      <a16:colId xmlns:a16="http://schemas.microsoft.com/office/drawing/2014/main" val="2600506647"/>
                    </a:ext>
                  </a:extLst>
                </a:gridCol>
                <a:gridCol w="1447317">
                  <a:extLst>
                    <a:ext uri="{9D8B030D-6E8A-4147-A177-3AD203B41FA5}">
                      <a16:colId xmlns:a16="http://schemas.microsoft.com/office/drawing/2014/main" val="3668660243"/>
                    </a:ext>
                  </a:extLst>
                </a:gridCol>
              </a:tblGrid>
              <a:tr h="392265">
                <a:tc gridSpan="4">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chemeClr val="tx1"/>
                          </a:solidFill>
                          <a:latin typeface="+mn-lt"/>
                        </a:rPr>
                        <a:t>Tıp Fakültesi Stratejik Plan Ekibi </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0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solidFill>
                  </a:tcPr>
                </a:tc>
                <a:tc hMerge="1">
                  <a:txBody>
                    <a:bodyPr/>
                    <a:lstStyle/>
                    <a:p>
                      <a:pPr algn="ctr"/>
                      <a:endParaRPr lang="tr-TR" sz="10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solidFill>
                  </a:tcPr>
                </a:tc>
                <a:tc hMerge="1">
                  <a:txBody>
                    <a:bodyPr/>
                    <a:lstStyle/>
                    <a:p>
                      <a:pPr algn="ctr"/>
                      <a:endParaRPr lang="tr-TR" sz="10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solidFill>
                  </a:tcPr>
                </a:tc>
                <a:extLst>
                  <a:ext uri="{0D108BD9-81ED-4DB2-BD59-A6C34878D82A}">
                    <a16:rowId xmlns:a16="http://schemas.microsoft.com/office/drawing/2014/main" val="2600530485"/>
                  </a:ext>
                </a:extLst>
              </a:tr>
              <a:tr h="467097">
                <a:tc>
                  <a:txBody>
                    <a:bodyPr/>
                    <a:lstStyle/>
                    <a:p>
                      <a:pPr algn="ctr"/>
                      <a:endParaRPr lang="tr-TR" sz="1200" b="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solidFill>
                            <a:schemeClr val="tx1"/>
                          </a:solidFill>
                          <a:latin typeface="+mn-lt"/>
                        </a:rPr>
                        <a:t>Unvan </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solidFill>
                            <a:schemeClr val="tx1"/>
                          </a:solidFill>
                          <a:latin typeface="+mn-lt"/>
                        </a:rPr>
                        <a:t>Adı ve Soyadı</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prstClr val="black"/>
                          </a:solidFill>
                          <a:effectLst/>
                          <a:uLnTx/>
                          <a:uFillTx/>
                          <a:latin typeface="+mn-lt"/>
                          <a:ea typeface="+mn-ea"/>
                          <a:cs typeface="+mn-cs"/>
                        </a:rPr>
                        <a:t>Görevi </a:t>
                      </a:r>
                      <a:endParaRPr kumimoji="0" lang="tr-TR" sz="12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394916">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smtClean="0">
                          <a:solidFill>
                            <a:schemeClr val="tx1"/>
                          </a:solidFill>
                          <a:effectLst/>
                          <a:latin typeface="+mn-lt"/>
                          <a:ea typeface="Calibri"/>
                          <a:cs typeface="Times New Roman"/>
                        </a:rPr>
                        <a:t>Dr. Öğr. Üyesi </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Çiğdem GÜNGÖRMEZ</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Başkan</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339571">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Fakülte Sekreteri</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Ferhan ARSLAN</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9438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Dr. </a:t>
                      </a:r>
                      <a:r>
                        <a:rPr lang="tr-TR" sz="1200" dirty="0" err="1" smtClean="0">
                          <a:solidFill>
                            <a:schemeClr val="tx1"/>
                          </a:solidFill>
                          <a:effectLst/>
                          <a:latin typeface="+mn-lt"/>
                          <a:ea typeface="Calibri"/>
                          <a:cs typeface="Times New Roman"/>
                        </a:rPr>
                        <a:t>Öğr</a:t>
                      </a:r>
                      <a:r>
                        <a:rPr lang="tr-TR" sz="1200" dirty="0" smtClean="0">
                          <a:solidFill>
                            <a:schemeClr val="tx1"/>
                          </a:solidFill>
                          <a:effectLst/>
                          <a:latin typeface="+mn-lt"/>
                          <a:ea typeface="Calibri"/>
                          <a:cs typeface="Times New Roman"/>
                        </a:rPr>
                        <a:t>. Üyesi </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Ömer ACER</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38189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200" dirty="0" smtClean="0">
                          <a:solidFill>
                            <a:schemeClr val="tx1"/>
                          </a:solidFill>
                          <a:effectLst/>
                          <a:latin typeface="+mn-lt"/>
                          <a:ea typeface="Calibri"/>
                          <a:cs typeface="Times New Roman"/>
                        </a:rPr>
                        <a:t>Dr. </a:t>
                      </a:r>
                      <a:r>
                        <a:rPr lang="tr-TR" sz="1200" dirty="0" err="1" smtClean="0">
                          <a:solidFill>
                            <a:schemeClr val="tx1"/>
                          </a:solidFill>
                          <a:effectLst/>
                          <a:latin typeface="+mn-lt"/>
                          <a:ea typeface="Calibri"/>
                          <a:cs typeface="Times New Roman"/>
                        </a:rPr>
                        <a:t>Öğr</a:t>
                      </a:r>
                      <a:r>
                        <a:rPr lang="tr-TR" sz="1200" dirty="0" smtClean="0">
                          <a:solidFill>
                            <a:schemeClr val="tx1"/>
                          </a:solidFill>
                          <a:effectLst/>
                          <a:latin typeface="+mn-lt"/>
                          <a:ea typeface="Calibri"/>
                          <a:cs typeface="Times New Roman"/>
                        </a:rPr>
                        <a:t>. Üyesi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Sevgi GÜNEŞ</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1802628"/>
                  </a:ext>
                </a:extLst>
              </a:tr>
              <a:tr h="58103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200" dirty="0" smtClean="0">
                          <a:solidFill>
                            <a:schemeClr val="tx1"/>
                          </a:solidFill>
                          <a:effectLst/>
                          <a:latin typeface="+mn-lt"/>
                          <a:ea typeface="Calibri"/>
                          <a:cs typeface="Times New Roman"/>
                        </a:rPr>
                        <a:t>Doç. Dr. </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Fatih TAŞ</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6618894"/>
                  </a:ext>
                </a:extLst>
              </a:tr>
            </a:tbl>
          </a:graphicData>
        </a:graphic>
      </p:graphicFrame>
    </p:spTree>
    <p:extLst>
      <p:ext uri="{BB962C8B-B14F-4D97-AF65-F5344CB8AC3E}">
        <p14:creationId xmlns:p14="http://schemas.microsoft.com/office/powerpoint/2010/main" val="14737392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9" name="Altbilgi Yer Tutucusu 8"/>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19</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411760" y="63626"/>
            <a:ext cx="3960440"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AKADEMİK DURUM</a:t>
            </a:r>
            <a:endParaRPr lang="tr-TR" sz="2000" i="1" dirty="0" smtClean="0">
              <a:solidFill>
                <a:schemeClr val="tx1"/>
              </a:solidFill>
              <a:effectLst>
                <a:outerShdw blurRad="38100" dist="38100" dir="2700000" algn="tl">
                  <a:srgbClr val="000000">
                    <a:alpha val="43137"/>
                  </a:srgbClr>
                </a:outerShdw>
              </a:effectLst>
            </a:endParaRPr>
          </a:p>
        </p:txBody>
      </p:sp>
      <p:sp>
        <p:nvSpPr>
          <p:cNvPr id="3" name="Dikdörtgen 2"/>
          <p:cNvSpPr/>
          <p:nvPr/>
        </p:nvSpPr>
        <p:spPr>
          <a:xfrm>
            <a:off x="251520" y="620688"/>
            <a:ext cx="8496944" cy="338554"/>
          </a:xfrm>
          <a:prstGeom prst="rect">
            <a:avLst/>
          </a:prstGeom>
        </p:spPr>
        <p:txBody>
          <a:bodyPr wrap="square">
            <a:spAutoFit/>
          </a:bodyPr>
          <a:lstStyle/>
          <a:p>
            <a:r>
              <a:rPr lang="tr-TR" sz="1600" dirty="0">
                <a:solidFill>
                  <a:schemeClr val="tx1"/>
                </a:solidFill>
              </a:rPr>
              <a:t> Fakültemiz bünyesinde 3 bölüm, 44 Anabilim Dalı ve </a:t>
            </a:r>
            <a:r>
              <a:rPr lang="tr-TR" sz="1600" dirty="0" smtClean="0">
                <a:solidFill>
                  <a:schemeClr val="tx1"/>
                </a:solidFill>
              </a:rPr>
              <a:t>26 </a:t>
            </a:r>
            <a:r>
              <a:rPr lang="tr-TR" sz="1600" dirty="0">
                <a:solidFill>
                  <a:schemeClr val="tx1"/>
                </a:solidFill>
              </a:rPr>
              <a:t>Bilim Dalı kurulmuştur.</a:t>
            </a:r>
          </a:p>
        </p:txBody>
      </p:sp>
      <p:sp>
        <p:nvSpPr>
          <p:cNvPr id="11" name="On Kenarlı 10"/>
          <p:cNvSpPr/>
          <p:nvPr/>
        </p:nvSpPr>
        <p:spPr>
          <a:xfrm>
            <a:off x="637220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8</a:t>
            </a:r>
            <a:endParaRPr lang="tr-TR" sz="1200" dirty="0">
              <a:solidFill>
                <a:schemeClr val="tx1"/>
              </a:solidFill>
            </a:endParaRPr>
          </a:p>
        </p:txBody>
      </p:sp>
      <p:pic>
        <p:nvPicPr>
          <p:cNvPr id="10" name="Resim 9"/>
          <p:cNvPicPr>
            <a:picLocks noChangeAspect="1"/>
          </p:cNvPicPr>
          <p:nvPr/>
        </p:nvPicPr>
        <p:blipFill>
          <a:blip r:embed="rId3"/>
          <a:stretch>
            <a:fillRect/>
          </a:stretch>
        </p:blipFill>
        <p:spPr>
          <a:xfrm>
            <a:off x="467544" y="1085370"/>
            <a:ext cx="8352928" cy="5277950"/>
          </a:xfrm>
          <a:prstGeom prst="rect">
            <a:avLst/>
          </a:prstGeom>
        </p:spPr>
      </p:pic>
    </p:spTree>
    <p:extLst>
      <p:ext uri="{BB962C8B-B14F-4D97-AF65-F5344CB8AC3E}">
        <p14:creationId xmlns:p14="http://schemas.microsoft.com/office/powerpoint/2010/main" val="35451975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Veri Yer Tutucusu 1"/>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20</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051720" y="44624"/>
            <a:ext cx="446449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EKİPMAN</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4121299792"/>
              </p:ext>
            </p:extLst>
          </p:nvPr>
        </p:nvGraphicFramePr>
        <p:xfrm>
          <a:off x="1259632" y="1655253"/>
          <a:ext cx="6336704" cy="2768926"/>
        </p:xfrm>
        <a:graphic>
          <a:graphicData uri="http://schemas.openxmlformats.org/drawingml/2006/table">
            <a:tbl>
              <a:tblPr firstRow="1" bandRow="1">
                <a:tableStyleId>{5C22544A-7EE6-4342-B048-85BDC9FD1C3A}</a:tableStyleId>
              </a:tblPr>
              <a:tblGrid>
                <a:gridCol w="1152128">
                  <a:extLst>
                    <a:ext uri="{9D8B030D-6E8A-4147-A177-3AD203B41FA5}">
                      <a16:colId xmlns:a16="http://schemas.microsoft.com/office/drawing/2014/main" val="20000"/>
                    </a:ext>
                  </a:extLst>
                </a:gridCol>
                <a:gridCol w="2956001">
                  <a:extLst>
                    <a:ext uri="{9D8B030D-6E8A-4147-A177-3AD203B41FA5}">
                      <a16:colId xmlns:a16="http://schemas.microsoft.com/office/drawing/2014/main" val="93984055"/>
                    </a:ext>
                  </a:extLst>
                </a:gridCol>
                <a:gridCol w="2228575">
                  <a:extLst>
                    <a:ext uri="{9D8B030D-6E8A-4147-A177-3AD203B41FA5}">
                      <a16:colId xmlns:a16="http://schemas.microsoft.com/office/drawing/2014/main" val="2600506647"/>
                    </a:ext>
                  </a:extLst>
                </a:gridCol>
              </a:tblGrid>
              <a:tr h="362886">
                <a:tc>
                  <a:txBody>
                    <a:bodyPr/>
                    <a:lstStyle/>
                    <a:p>
                      <a:pPr algn="ctr"/>
                      <a:endParaRPr lang="tr-TR"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solidFill>
                            <a:sysClr val="windowText" lastClr="000000"/>
                          </a:solidFill>
                        </a:rPr>
                        <a:t>Ekipman Adı</a:t>
                      </a:r>
                      <a:endParaRPr lang="tr-TR"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solidFill>
                            <a:sysClr val="windowText" lastClr="000000"/>
                          </a:solidFill>
                        </a:rPr>
                        <a:t>Adet</a:t>
                      </a:r>
                      <a:endParaRPr lang="tr-TR"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352566">
                <a:tc>
                  <a:txBody>
                    <a:bodyPr/>
                    <a:lstStyle/>
                    <a:p>
                      <a:pPr algn="ctr"/>
                      <a:endParaRPr lang="tr-TR"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Masaüstü Bilgisayar</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rgbClr val="FF0000"/>
                          </a:solidFill>
                        </a:rPr>
                        <a:t>8</a:t>
                      </a:r>
                      <a:endParaRPr lang="tr-TR" sz="1200" b="1"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387822">
                <a:tc>
                  <a:txBody>
                    <a:bodyPr/>
                    <a:lstStyle/>
                    <a:p>
                      <a:pPr algn="ctr"/>
                      <a:endParaRPr lang="tr-TR"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Dizüstü Bilgisayar</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rgbClr val="FF0000"/>
                          </a:solidFill>
                        </a:rPr>
                        <a:t>2 </a:t>
                      </a:r>
                      <a:endParaRPr lang="tr-TR" sz="1200" b="1"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2456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Yazıcı</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rgbClr val="FF0000"/>
                          </a:solidFill>
                        </a:rPr>
                        <a:t>8</a:t>
                      </a:r>
                      <a:endParaRPr lang="tr-TR" sz="1200" b="1"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387822">
                <a:tc>
                  <a:txBody>
                    <a:bodyPr/>
                    <a:lstStyle/>
                    <a:p>
                      <a:pPr algn="ctr"/>
                      <a:endParaRPr lang="tr-TR"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IP Telefon</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rgbClr val="FF0000"/>
                          </a:solidFill>
                        </a:rPr>
                        <a:t>12</a:t>
                      </a:r>
                      <a:endParaRPr lang="tr-TR" sz="1200" b="1"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440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Tarayıcı</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rgbClr val="FF0000"/>
                          </a:solidFill>
                        </a:rPr>
                        <a:t>1</a:t>
                      </a:r>
                      <a:endParaRPr lang="tr-TR" sz="1200" b="1"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7666852"/>
                  </a:ext>
                </a:extLst>
              </a:tr>
              <a:tr h="43886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prstClr val="black"/>
                          </a:solidFill>
                          <a:effectLst/>
                          <a:uLnTx/>
                          <a:uFillTx/>
                          <a:latin typeface="+mn-lt"/>
                          <a:ea typeface="Calibri" panose="020F0502020204030204" pitchFamily="34" charset="0"/>
                          <a:cs typeface="Times New Roman" panose="02020603050405020304" pitchFamily="18" charset="0"/>
                        </a:rPr>
                        <a:t>Fizyoloji Öğrenci Eğitim Seti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rgbClr val="FF0000"/>
                          </a:solidFill>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157530"/>
                  </a:ext>
                </a:extLst>
              </a:tr>
            </a:tbl>
          </a:graphicData>
        </a:graphic>
      </p:graphicFrame>
      <p:sp>
        <p:nvSpPr>
          <p:cNvPr id="11" name="On Kenarlı 10"/>
          <p:cNvSpPr/>
          <p:nvPr/>
        </p:nvSpPr>
        <p:spPr>
          <a:xfrm>
            <a:off x="6516216" y="370778"/>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9</a:t>
            </a:r>
            <a:endParaRPr lang="tr-TR" sz="1200" dirty="0">
              <a:solidFill>
                <a:schemeClr val="tx1"/>
              </a:solidFill>
            </a:endParaRPr>
          </a:p>
        </p:txBody>
      </p:sp>
    </p:spTree>
    <p:extLst>
      <p:ext uri="{BB962C8B-B14F-4D97-AF65-F5344CB8AC3E}">
        <p14:creationId xmlns:p14="http://schemas.microsoft.com/office/powerpoint/2010/main" val="23540165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Veri Yer Tutucusu 1"/>
          <p:cNvSpPr>
            <a:spLocks noGrp="1"/>
          </p:cNvSpPr>
          <p:nvPr>
            <p:ph type="dt" sz="half" idx="10"/>
          </p:nvPr>
        </p:nvSpPr>
        <p:spPr/>
        <p:txBody>
          <a:bodyPr/>
          <a:lstStyle/>
          <a:p>
            <a:pPr>
              <a:defRPr/>
            </a:pPr>
            <a:r>
              <a:rPr lang="tr-TR" smtClean="0"/>
              <a:t>22.12.2022</a:t>
            </a:r>
            <a:endParaRPr lang="tr-TR" dirty="0"/>
          </a:p>
        </p:txBody>
      </p:sp>
      <p:sp>
        <p:nvSpPr>
          <p:cNvPr id="1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21</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ETKİNLİKLER</a:t>
            </a:r>
            <a:endParaRPr lang="tr-TR" sz="2000" i="1" dirty="0">
              <a:solidFill>
                <a:schemeClr val="tx1"/>
              </a:solidFill>
              <a:effectLst>
                <a:outerShdw blurRad="38100" dist="38100" dir="2700000" algn="tl">
                  <a:srgbClr val="000000">
                    <a:alpha val="43137"/>
                  </a:srgbClr>
                </a:outerShdw>
              </a:effectLst>
            </a:endParaRPr>
          </a:p>
        </p:txBody>
      </p:sp>
      <p:sp>
        <p:nvSpPr>
          <p:cNvPr id="10" name="On Kenarlı 9"/>
          <p:cNvSpPr/>
          <p:nvPr/>
        </p:nvSpPr>
        <p:spPr>
          <a:xfrm>
            <a:off x="6392112" y="260648"/>
            <a:ext cx="412136" cy="325360"/>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100" dirty="0" smtClean="0">
                <a:solidFill>
                  <a:schemeClr val="tx1"/>
                </a:solidFill>
              </a:rPr>
              <a:t>1</a:t>
            </a:r>
            <a:r>
              <a:rPr lang="tr-TR" sz="1100" dirty="0">
                <a:solidFill>
                  <a:schemeClr val="tx1"/>
                </a:solidFill>
              </a:rPr>
              <a:t>0</a:t>
            </a:r>
          </a:p>
        </p:txBody>
      </p:sp>
      <p:pic>
        <p:nvPicPr>
          <p:cNvPr id="1026" name="Picture 2" descr="https://tip.siirt.edu.tr/foto/aktivite/etkinlik-fotolari-1-siirt-202210714534514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501008"/>
            <a:ext cx="1944216" cy="23510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ip.siirt.edu.tr/foto/aktivite/etkinlik-fotolari-1-siirt-202210714535539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3501008"/>
            <a:ext cx="1944216" cy="235102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tip.siirt.edu.tr/foto/aktivite/etkinlik-fotolari-1-siirt-202210714541779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5978" y="3501006"/>
            <a:ext cx="1802486" cy="235102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tip.siirt.edu.tr/foto/aktivite/etkinlik-fotolari-1-siirt-20221071454619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55909" y="3501006"/>
            <a:ext cx="2151995" cy="2344365"/>
          </a:xfrm>
          <a:prstGeom prst="rect">
            <a:avLst/>
          </a:prstGeom>
          <a:noFill/>
          <a:extLst>
            <a:ext uri="{909E8E84-426E-40DD-AFC4-6F175D3DCCD1}">
              <a14:hiddenFill xmlns:a14="http://schemas.microsoft.com/office/drawing/2010/main">
                <a:solidFill>
                  <a:srgbClr val="FFFFFF"/>
                </a:solidFill>
              </a14:hiddenFill>
            </a:ext>
          </a:extLst>
        </p:spPr>
      </p:pic>
      <p:sp>
        <p:nvSpPr>
          <p:cNvPr id="3" name="Dikdörtgen 2"/>
          <p:cNvSpPr/>
          <p:nvPr/>
        </p:nvSpPr>
        <p:spPr>
          <a:xfrm>
            <a:off x="338583" y="1535293"/>
            <a:ext cx="8496944" cy="1938992"/>
          </a:xfrm>
          <a:prstGeom prst="rect">
            <a:avLst/>
          </a:prstGeom>
        </p:spPr>
        <p:txBody>
          <a:bodyPr wrap="square">
            <a:spAutoFit/>
          </a:bodyPr>
          <a:lstStyle/>
          <a:p>
            <a:pPr algn="just"/>
            <a:r>
              <a:rPr lang="tr-TR" sz="2400" b="0" dirty="0">
                <a:solidFill>
                  <a:srgbClr val="333333"/>
                </a:solidFill>
                <a:latin typeface="+mn-lt"/>
              </a:rPr>
              <a:t> </a:t>
            </a:r>
            <a:r>
              <a:rPr lang="tr-TR" sz="2400" b="0" dirty="0" smtClean="0">
                <a:solidFill>
                  <a:srgbClr val="333333"/>
                </a:solidFill>
                <a:latin typeface="+mn-lt"/>
              </a:rPr>
              <a:t>      </a:t>
            </a:r>
            <a:r>
              <a:rPr lang="tr-TR" sz="2400" b="0" dirty="0" smtClean="0">
                <a:solidFill>
                  <a:srgbClr val="FF0000"/>
                </a:solidFill>
                <a:latin typeface="+mn-lt"/>
              </a:rPr>
              <a:t>Siirt Üniversitesi Tıp Fakültesi tarafından Siirt Eğitim </a:t>
            </a:r>
            <a:r>
              <a:rPr lang="tr-TR" sz="2400" b="0" dirty="0">
                <a:solidFill>
                  <a:srgbClr val="FF0000"/>
                </a:solidFill>
                <a:latin typeface="+mn-lt"/>
              </a:rPr>
              <a:t>ve Araştırma </a:t>
            </a:r>
            <a:r>
              <a:rPr lang="tr-TR" sz="2400" b="0" dirty="0" smtClean="0">
                <a:solidFill>
                  <a:srgbClr val="FF0000"/>
                </a:solidFill>
                <a:latin typeface="+mn-lt"/>
              </a:rPr>
              <a:t>Hastanesi konferans salonunda 2022-2023 Eğitim-Öğretim yılı itibariyle </a:t>
            </a:r>
            <a:r>
              <a:rPr lang="tr-TR" sz="2400" b="0" dirty="0">
                <a:solidFill>
                  <a:srgbClr val="FF0000"/>
                </a:solidFill>
                <a:latin typeface="+mn-lt"/>
              </a:rPr>
              <a:t>eğitimlerine Siirt’te </a:t>
            </a:r>
            <a:r>
              <a:rPr lang="tr-TR" sz="2400" b="0" dirty="0" smtClean="0">
                <a:solidFill>
                  <a:srgbClr val="FF0000"/>
                </a:solidFill>
                <a:latin typeface="+mn-lt"/>
              </a:rPr>
              <a:t>başlayan </a:t>
            </a:r>
            <a:r>
              <a:rPr lang="tr-TR" sz="2400" b="0" dirty="0">
                <a:solidFill>
                  <a:srgbClr val="FF0000"/>
                </a:solidFill>
                <a:latin typeface="+mn-lt"/>
              </a:rPr>
              <a:t>Siirt Üniversitesi Tıp Fakültesi 4. sınıf öğrencileri için oryantasyon programı düzenledi.</a:t>
            </a:r>
            <a:endParaRPr lang="tr-TR" sz="2400" dirty="0">
              <a:solidFill>
                <a:srgbClr val="FF0000"/>
              </a:solidFill>
              <a:latin typeface="+mn-lt"/>
            </a:endParaRPr>
          </a:p>
        </p:txBody>
      </p:sp>
    </p:spTree>
    <p:extLst>
      <p:ext uri="{BB962C8B-B14F-4D97-AF65-F5344CB8AC3E}">
        <p14:creationId xmlns:p14="http://schemas.microsoft.com/office/powerpoint/2010/main" val="27069218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22</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9989"/>
            <a:ext cx="893211" cy="584775"/>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3" y="9989"/>
            <a:ext cx="820692" cy="584775"/>
          </a:xfrm>
          <a:prstGeom prst="rect">
            <a:avLst/>
          </a:prstGeom>
        </p:spPr>
      </p:pic>
      <p:sp>
        <p:nvSpPr>
          <p:cNvPr id="8" name="Çapraz Köşesi Kesik Dikdörtgen 7"/>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DİĞER FAALİYETLER</a:t>
            </a:r>
            <a:endParaRPr lang="tr-TR" sz="2000" i="1" dirty="0">
              <a:solidFill>
                <a:schemeClr val="tx1"/>
              </a:solidFill>
              <a:effectLst>
                <a:outerShdw blurRad="38100" dist="38100" dir="2700000" algn="tl">
                  <a:srgbClr val="000000">
                    <a:alpha val="43137"/>
                  </a:srgbClr>
                </a:outerShdw>
              </a:effectLst>
            </a:endParaRPr>
          </a:p>
        </p:txBody>
      </p:sp>
      <p:sp>
        <p:nvSpPr>
          <p:cNvPr id="9" name="On Kenarlı 8"/>
          <p:cNvSpPr/>
          <p:nvPr/>
        </p:nvSpPr>
        <p:spPr>
          <a:xfrm>
            <a:off x="6115050" y="323041"/>
            <a:ext cx="412136" cy="325360"/>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100" dirty="0" smtClean="0">
                <a:solidFill>
                  <a:schemeClr val="tx1"/>
                </a:solidFill>
              </a:rPr>
              <a:t>11</a:t>
            </a:r>
            <a:endParaRPr lang="tr-TR" sz="1100" dirty="0">
              <a:solidFill>
                <a:schemeClr val="tx1"/>
              </a:solidFill>
            </a:endParaRPr>
          </a:p>
        </p:txBody>
      </p:sp>
      <p:sp>
        <p:nvSpPr>
          <p:cNvPr id="10" name="Dikdörtgen 9"/>
          <p:cNvSpPr/>
          <p:nvPr/>
        </p:nvSpPr>
        <p:spPr>
          <a:xfrm>
            <a:off x="323528" y="648401"/>
            <a:ext cx="8568952" cy="830997"/>
          </a:xfrm>
          <a:prstGeom prst="rect">
            <a:avLst/>
          </a:prstGeom>
        </p:spPr>
        <p:txBody>
          <a:bodyPr wrap="square">
            <a:spAutoFit/>
          </a:bodyPr>
          <a:lstStyle/>
          <a:p>
            <a:pPr algn="just"/>
            <a:r>
              <a:rPr lang="tr-TR" sz="2400" dirty="0">
                <a:solidFill>
                  <a:schemeClr val="tx1"/>
                </a:solidFill>
                <a:latin typeface="+mn-lt"/>
              </a:rPr>
              <a:t>Siirt Üniversitesi Tıp Fakültesi World Directory of </a:t>
            </a:r>
            <a:r>
              <a:rPr lang="tr-TR" sz="2400" dirty="0" err="1">
                <a:solidFill>
                  <a:schemeClr val="tx1"/>
                </a:solidFill>
                <a:latin typeface="+mn-lt"/>
              </a:rPr>
              <a:t>Medical</a:t>
            </a:r>
            <a:r>
              <a:rPr lang="tr-TR" sz="2400" dirty="0">
                <a:solidFill>
                  <a:schemeClr val="tx1"/>
                </a:solidFill>
                <a:latin typeface="+mn-lt"/>
              </a:rPr>
              <a:t> </a:t>
            </a:r>
            <a:r>
              <a:rPr lang="tr-TR" sz="2400" dirty="0" err="1" smtClean="0">
                <a:solidFill>
                  <a:schemeClr val="tx1"/>
                </a:solidFill>
                <a:latin typeface="+mn-lt"/>
              </a:rPr>
              <a:t>Schools’dan</a:t>
            </a:r>
            <a:r>
              <a:rPr lang="tr-TR" sz="2400" dirty="0" smtClean="0">
                <a:solidFill>
                  <a:schemeClr val="tx1"/>
                </a:solidFill>
                <a:latin typeface="+mn-lt"/>
              </a:rPr>
              <a:t> </a:t>
            </a:r>
            <a:r>
              <a:rPr lang="tr-TR" sz="2400" dirty="0">
                <a:solidFill>
                  <a:schemeClr val="tx1"/>
                </a:solidFill>
                <a:latin typeface="+mn-lt"/>
              </a:rPr>
              <a:t>Denklik Sertifikası </a:t>
            </a:r>
            <a:r>
              <a:rPr lang="tr-TR" sz="2400" dirty="0" smtClean="0">
                <a:solidFill>
                  <a:schemeClr val="tx1"/>
                </a:solidFill>
                <a:latin typeface="+mn-lt"/>
              </a:rPr>
              <a:t>Aldı.</a:t>
            </a:r>
            <a:endParaRPr lang="tr-TR" sz="2400" i="0" dirty="0">
              <a:solidFill>
                <a:schemeClr val="tx1"/>
              </a:solidFill>
              <a:effectLst/>
              <a:latin typeface="+mn-lt"/>
            </a:endParaRPr>
          </a:p>
        </p:txBody>
      </p:sp>
      <p:sp>
        <p:nvSpPr>
          <p:cNvPr id="12" name="Dikdörtgen 11"/>
          <p:cNvSpPr/>
          <p:nvPr/>
        </p:nvSpPr>
        <p:spPr>
          <a:xfrm>
            <a:off x="346219" y="1700808"/>
            <a:ext cx="8712968" cy="646331"/>
          </a:xfrm>
          <a:prstGeom prst="rect">
            <a:avLst/>
          </a:prstGeom>
        </p:spPr>
        <p:txBody>
          <a:bodyPr wrap="square">
            <a:spAutoFit/>
          </a:bodyPr>
          <a:lstStyle/>
          <a:p>
            <a:pPr algn="just"/>
            <a:r>
              <a:rPr lang="tr-TR" sz="1200" b="0" dirty="0" smtClean="0">
                <a:solidFill>
                  <a:srgbClr val="333333"/>
                </a:solidFill>
                <a:latin typeface="+mn-lt"/>
              </a:rPr>
              <a:t>       Üniversitemizin </a:t>
            </a:r>
            <a:r>
              <a:rPr lang="tr-TR" sz="1200" b="0" dirty="0">
                <a:solidFill>
                  <a:srgbClr val="333333"/>
                </a:solidFill>
                <a:latin typeface="+mn-lt"/>
              </a:rPr>
              <a:t>World Directory of </a:t>
            </a:r>
            <a:r>
              <a:rPr lang="tr-TR" sz="1200" b="0" dirty="0" err="1">
                <a:solidFill>
                  <a:srgbClr val="333333"/>
                </a:solidFill>
                <a:latin typeface="+mn-lt"/>
              </a:rPr>
              <a:t>Medicine</a:t>
            </a:r>
            <a:r>
              <a:rPr lang="tr-TR" sz="1200" b="0" dirty="0">
                <a:solidFill>
                  <a:srgbClr val="333333"/>
                </a:solidFill>
                <a:latin typeface="+mn-lt"/>
              </a:rPr>
              <a:t> </a:t>
            </a:r>
            <a:r>
              <a:rPr lang="tr-TR" sz="1200" b="0" dirty="0" smtClean="0">
                <a:solidFill>
                  <a:srgbClr val="333333"/>
                </a:solidFill>
                <a:latin typeface="+mn-lt"/>
              </a:rPr>
              <a:t>Schools </a:t>
            </a:r>
            <a:r>
              <a:rPr lang="tr-TR" sz="1200" b="0" dirty="0">
                <a:solidFill>
                  <a:srgbClr val="333333"/>
                </a:solidFill>
                <a:latin typeface="+mn-lt"/>
              </a:rPr>
              <a:t>(Dünya Tıp Okulları) Tarafından "Kurum Tanıma Belgesi" alması ile, Siirt Üniversitesi Tıp Fakültesinden mezun olan öğrenciler, herhangi bir Avrupa ülkesi ya da ABD’deki bir Tıp Fakültesinde eğitimini sürdürebilmek için sınavlara girebilecek.</a:t>
            </a:r>
            <a:endParaRPr lang="tr-TR" sz="1200" dirty="0">
              <a:latin typeface="+mn-lt"/>
            </a:endParaRPr>
          </a:p>
        </p:txBody>
      </p:sp>
      <p:pic>
        <p:nvPicPr>
          <p:cNvPr id="1027" name="Picture 3" descr="https://tip.siirt.edu.tr/foto/aktivite/foto-1-siirt-2022211114278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67757" y="2473582"/>
            <a:ext cx="2929637" cy="2341266"/>
          </a:xfrm>
          <a:prstGeom prst="rect">
            <a:avLst/>
          </a:prstGeom>
          <a:noFill/>
          <a:extLst>
            <a:ext uri="{909E8E84-426E-40DD-AFC4-6F175D3DCCD1}">
              <a14:hiddenFill xmlns:a14="http://schemas.microsoft.com/office/drawing/2010/main">
                <a:solidFill>
                  <a:srgbClr val="FFFFFF"/>
                </a:solidFill>
              </a14:hiddenFill>
            </a:ext>
          </a:extLst>
        </p:spPr>
      </p:pic>
      <p:sp>
        <p:nvSpPr>
          <p:cNvPr id="13" name="Dikdörtgen 12"/>
          <p:cNvSpPr/>
          <p:nvPr/>
        </p:nvSpPr>
        <p:spPr>
          <a:xfrm>
            <a:off x="400050" y="2377206"/>
            <a:ext cx="5180062" cy="1384995"/>
          </a:xfrm>
          <a:prstGeom prst="rect">
            <a:avLst/>
          </a:prstGeom>
        </p:spPr>
        <p:txBody>
          <a:bodyPr wrap="square">
            <a:spAutoFit/>
          </a:bodyPr>
          <a:lstStyle/>
          <a:p>
            <a:pPr algn="just"/>
            <a:r>
              <a:rPr lang="tr-TR" sz="1200" b="0" dirty="0" smtClean="0">
                <a:solidFill>
                  <a:srgbClr val="333333"/>
                </a:solidFill>
                <a:latin typeface="+mn-lt"/>
              </a:rPr>
              <a:t>      Siirt </a:t>
            </a:r>
            <a:r>
              <a:rPr lang="tr-TR" sz="1200" b="0" dirty="0">
                <a:solidFill>
                  <a:srgbClr val="333333"/>
                </a:solidFill>
                <a:latin typeface="+mn-lt"/>
              </a:rPr>
              <a:t>Üniversitesi Tıp Fakültesi öğrencilerinin yurtdışında </a:t>
            </a:r>
            <a:r>
              <a:rPr lang="tr-TR" sz="1200" b="0" dirty="0" smtClean="0">
                <a:solidFill>
                  <a:srgbClr val="333333"/>
                </a:solidFill>
                <a:latin typeface="+mn-lt"/>
              </a:rPr>
              <a:t>( Avrupa ve ABD’de ) </a:t>
            </a:r>
            <a:r>
              <a:rPr lang="tr-TR" sz="1200" b="0" dirty="0">
                <a:solidFill>
                  <a:srgbClr val="333333"/>
                </a:solidFill>
                <a:latin typeface="+mn-lt"/>
              </a:rPr>
              <a:t>eğitimini sürdürmek istemesi durumunda bu öğrencilerden </a:t>
            </a:r>
            <a:r>
              <a:rPr lang="tr-TR" sz="1200" b="0" dirty="0" err="1">
                <a:solidFill>
                  <a:srgbClr val="333333"/>
                </a:solidFill>
                <a:latin typeface="+mn-lt"/>
              </a:rPr>
              <a:t>Educational</a:t>
            </a:r>
            <a:r>
              <a:rPr lang="tr-TR" sz="1200" b="0" dirty="0">
                <a:solidFill>
                  <a:srgbClr val="333333"/>
                </a:solidFill>
                <a:latin typeface="+mn-lt"/>
              </a:rPr>
              <a:t> </a:t>
            </a:r>
            <a:r>
              <a:rPr lang="tr-TR" sz="1200" b="0" dirty="0" err="1">
                <a:solidFill>
                  <a:srgbClr val="333333"/>
                </a:solidFill>
                <a:latin typeface="+mn-lt"/>
              </a:rPr>
              <a:t>Commission</a:t>
            </a:r>
            <a:r>
              <a:rPr lang="tr-TR" sz="1200" b="0" dirty="0">
                <a:solidFill>
                  <a:srgbClr val="333333"/>
                </a:solidFill>
                <a:latin typeface="+mn-lt"/>
              </a:rPr>
              <a:t> </a:t>
            </a:r>
            <a:r>
              <a:rPr lang="tr-TR" sz="1200" b="0" dirty="0" err="1">
                <a:solidFill>
                  <a:srgbClr val="333333"/>
                </a:solidFill>
                <a:latin typeface="+mn-lt"/>
              </a:rPr>
              <a:t>for</a:t>
            </a:r>
            <a:r>
              <a:rPr lang="tr-TR" sz="1200" b="0" dirty="0">
                <a:solidFill>
                  <a:srgbClr val="333333"/>
                </a:solidFill>
                <a:latin typeface="+mn-lt"/>
              </a:rPr>
              <a:t> </a:t>
            </a:r>
            <a:r>
              <a:rPr lang="tr-TR" sz="1200" b="0" dirty="0" err="1">
                <a:solidFill>
                  <a:srgbClr val="333333"/>
                </a:solidFill>
                <a:latin typeface="+mn-lt"/>
              </a:rPr>
              <a:t>Foreign</a:t>
            </a:r>
            <a:r>
              <a:rPr lang="tr-TR" sz="1200" b="0" dirty="0">
                <a:solidFill>
                  <a:srgbClr val="333333"/>
                </a:solidFill>
                <a:latin typeface="+mn-lt"/>
              </a:rPr>
              <a:t> </a:t>
            </a:r>
            <a:r>
              <a:rPr lang="tr-TR" sz="1200" b="0" dirty="0" err="1">
                <a:solidFill>
                  <a:srgbClr val="333333"/>
                </a:solidFill>
                <a:latin typeface="+mn-lt"/>
              </a:rPr>
              <a:t>Medical</a:t>
            </a:r>
            <a:r>
              <a:rPr lang="tr-TR" sz="1200" b="0" dirty="0">
                <a:solidFill>
                  <a:srgbClr val="333333"/>
                </a:solidFill>
                <a:latin typeface="+mn-lt"/>
              </a:rPr>
              <a:t> </a:t>
            </a:r>
            <a:r>
              <a:rPr lang="tr-TR" sz="1200" b="0" dirty="0" err="1">
                <a:solidFill>
                  <a:srgbClr val="333333"/>
                </a:solidFill>
                <a:latin typeface="+mn-lt"/>
              </a:rPr>
              <a:t>Graduates</a:t>
            </a:r>
            <a:r>
              <a:rPr lang="tr-TR" sz="1200" b="0" dirty="0">
                <a:solidFill>
                  <a:srgbClr val="333333"/>
                </a:solidFill>
                <a:latin typeface="+mn-lt"/>
              </a:rPr>
              <a:t> yani Yabancı Tıp Mezunları Eğitim Komisyonu Sertifikası isteniyordu. Öğrencilerimizin bu sertifikaya başvurabilmeleri için ise, mezun oldukları tıp fakültesinin Dünya Sağlık Örgütünün tanınırlığı listesinde yer alması ve World Directory of </a:t>
            </a:r>
            <a:r>
              <a:rPr lang="tr-TR" sz="1200" b="0" dirty="0" err="1">
                <a:solidFill>
                  <a:srgbClr val="333333"/>
                </a:solidFill>
                <a:latin typeface="+mn-lt"/>
              </a:rPr>
              <a:t>Medical</a:t>
            </a:r>
            <a:r>
              <a:rPr lang="tr-TR" sz="1200" b="0" dirty="0">
                <a:solidFill>
                  <a:srgbClr val="333333"/>
                </a:solidFill>
                <a:latin typeface="+mn-lt"/>
              </a:rPr>
              <a:t> Schools (WDOMS) yani Dünya Tıp Fakülteleri grubunda olması gerekirdi.</a:t>
            </a:r>
            <a:endParaRPr lang="tr-TR" sz="1200" dirty="0">
              <a:latin typeface="+mn-lt"/>
            </a:endParaRPr>
          </a:p>
        </p:txBody>
      </p:sp>
      <p:sp>
        <p:nvSpPr>
          <p:cNvPr id="14" name="Dikdörtgen 13"/>
          <p:cNvSpPr/>
          <p:nvPr/>
        </p:nvSpPr>
        <p:spPr>
          <a:xfrm>
            <a:off x="433705" y="3858946"/>
            <a:ext cx="5146407" cy="1200329"/>
          </a:xfrm>
          <a:prstGeom prst="rect">
            <a:avLst/>
          </a:prstGeom>
        </p:spPr>
        <p:txBody>
          <a:bodyPr wrap="square">
            <a:spAutoFit/>
          </a:bodyPr>
          <a:lstStyle/>
          <a:p>
            <a:pPr algn="just"/>
            <a:r>
              <a:rPr lang="tr-TR" sz="1200" b="0" dirty="0">
                <a:solidFill>
                  <a:srgbClr val="333333"/>
                </a:solidFill>
                <a:latin typeface="+mn-lt"/>
              </a:rPr>
              <a:t>Bu amaçla Siirt Üniversitesi Tıp Fakültesi de aylardır devam ettirdiği çalışmaların sonunda önemli bir başarıya imza atarak Dünya Tıp Fakülteleri grubunda yerini almayı başardı. Bundan sonra Siirt </a:t>
            </a:r>
            <a:r>
              <a:rPr lang="tr-TR" sz="1200" b="0" dirty="0" smtClean="0">
                <a:solidFill>
                  <a:srgbClr val="333333"/>
                </a:solidFill>
                <a:latin typeface="+mn-lt"/>
              </a:rPr>
              <a:t>Üniversitesi </a:t>
            </a:r>
            <a:r>
              <a:rPr lang="tr-TR" sz="1200" b="0" dirty="0">
                <a:solidFill>
                  <a:srgbClr val="333333"/>
                </a:solidFill>
                <a:latin typeface="+mn-lt"/>
              </a:rPr>
              <a:t>Tıp Fakültesinden mezun olan öğrencilerimiz, dünyada daha da tanınır duruma gelerek herhangi bir Avrupa ülkesinde ya da ABD’deki bir Tıp Fakültesinde eğitimlerini devam ettirebilmek için sınava girebilecekler.</a:t>
            </a:r>
            <a:endParaRPr lang="tr-TR" sz="1200" dirty="0">
              <a:latin typeface="+mn-lt"/>
            </a:endParaRPr>
          </a:p>
        </p:txBody>
      </p:sp>
    </p:spTree>
    <p:extLst>
      <p:ext uri="{BB962C8B-B14F-4D97-AF65-F5344CB8AC3E}">
        <p14:creationId xmlns:p14="http://schemas.microsoft.com/office/powerpoint/2010/main" val="23137150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r>
              <a:rPr lang="tr-TR" smtClean="0"/>
              <a:t>22.12.2022</a:t>
            </a:r>
            <a:endParaRPr lang="tr-TR" dirty="0"/>
          </a:p>
        </p:txBody>
      </p:sp>
      <p:sp>
        <p:nvSpPr>
          <p:cNvPr id="3" name="Altbilgi Yer Tutucusu 2"/>
          <p:cNvSpPr>
            <a:spLocks noGrp="1"/>
          </p:cNvSpPr>
          <p:nvPr>
            <p:ph type="ftr" sz="quarter" idx="11"/>
          </p:nvPr>
        </p:nvSpPr>
        <p:spPr/>
        <p:txBody>
          <a:bodyPr/>
          <a:lstStyle/>
          <a:p>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fld id="{E626E4BB-7C97-4418-AF91-6829D9A3BB17}" type="slidenum">
              <a:rPr lang="tr-TR" smtClean="0"/>
              <a:pPr/>
              <a:t>23</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6" name="Çapraz Köşesi Kesik Dikdörtgen 5"/>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DİĞER FAALİYETLER</a:t>
            </a:r>
            <a:endParaRPr lang="tr-TR" sz="2000" i="1" dirty="0">
              <a:solidFill>
                <a:schemeClr val="tx1"/>
              </a:solidFill>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3" y="9989"/>
            <a:ext cx="820692" cy="584775"/>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6625" y="18827"/>
            <a:ext cx="820692" cy="584775"/>
          </a:xfrm>
          <a:prstGeom prst="rect">
            <a:avLst/>
          </a:prstGeom>
        </p:spPr>
      </p:pic>
      <p:sp>
        <p:nvSpPr>
          <p:cNvPr id="9" name="Dikdörtgen 8"/>
          <p:cNvSpPr/>
          <p:nvPr/>
        </p:nvSpPr>
        <p:spPr>
          <a:xfrm>
            <a:off x="417238" y="836712"/>
            <a:ext cx="8403233" cy="646331"/>
          </a:xfrm>
          <a:prstGeom prst="rect">
            <a:avLst/>
          </a:prstGeom>
        </p:spPr>
        <p:txBody>
          <a:bodyPr wrap="square">
            <a:spAutoFit/>
          </a:bodyPr>
          <a:lstStyle/>
          <a:p>
            <a:pPr algn="just"/>
            <a:r>
              <a:rPr lang="tr-TR" sz="1800" dirty="0" smtClean="0">
                <a:solidFill>
                  <a:schemeClr val="tx1"/>
                </a:solidFill>
                <a:latin typeface="+mn-lt"/>
              </a:rPr>
              <a:t>Fakültemiz Temel Tıp Bilimleri Bölümü Histoloji ve Embriyoloji Anabilim Dalı Başkanı Dr. </a:t>
            </a:r>
            <a:r>
              <a:rPr lang="tr-TR" sz="1800" dirty="0" err="1" smtClean="0">
                <a:solidFill>
                  <a:schemeClr val="tx1"/>
                </a:solidFill>
                <a:latin typeface="+mn-lt"/>
              </a:rPr>
              <a:t>Öğr</a:t>
            </a:r>
            <a:r>
              <a:rPr lang="tr-TR" sz="1800" dirty="0" smtClean="0">
                <a:solidFill>
                  <a:schemeClr val="tx1"/>
                </a:solidFill>
                <a:latin typeface="+mn-lt"/>
              </a:rPr>
              <a:t>. Üyesi Fatih TAŞ </a:t>
            </a:r>
            <a:r>
              <a:rPr lang="tr-TR" sz="1800" dirty="0">
                <a:solidFill>
                  <a:schemeClr val="tx1"/>
                </a:solidFill>
                <a:latin typeface="+mn-lt"/>
              </a:rPr>
              <a:t>"Kablosuz İletişim Tabanlı Embriyoloji Eğitim Seti" Geliştirdi.</a:t>
            </a:r>
            <a:endParaRPr lang="tr-TR" sz="1800" i="0" dirty="0">
              <a:solidFill>
                <a:schemeClr val="tx1"/>
              </a:solidFill>
              <a:effectLst/>
              <a:latin typeface="+mn-lt"/>
            </a:endParaRPr>
          </a:p>
        </p:txBody>
      </p:sp>
      <p:sp>
        <p:nvSpPr>
          <p:cNvPr id="10" name="Dikdörtgen 9"/>
          <p:cNvSpPr/>
          <p:nvPr/>
        </p:nvSpPr>
        <p:spPr>
          <a:xfrm>
            <a:off x="539552" y="1731275"/>
            <a:ext cx="8136904" cy="461665"/>
          </a:xfrm>
          <a:prstGeom prst="rect">
            <a:avLst/>
          </a:prstGeom>
        </p:spPr>
        <p:txBody>
          <a:bodyPr wrap="square">
            <a:spAutoFit/>
          </a:bodyPr>
          <a:lstStyle/>
          <a:p>
            <a:pPr algn="just"/>
            <a:r>
              <a:rPr lang="tr-TR" sz="1200" b="0" dirty="0" smtClean="0">
                <a:solidFill>
                  <a:srgbClr val="333333"/>
                </a:solidFill>
                <a:latin typeface="+mn-lt"/>
              </a:rPr>
              <a:t>        Üniversitemiz </a:t>
            </a:r>
            <a:r>
              <a:rPr lang="tr-TR" sz="1200" b="0" dirty="0">
                <a:solidFill>
                  <a:srgbClr val="333333"/>
                </a:solidFill>
                <a:latin typeface="+mn-lt"/>
              </a:rPr>
              <a:t>Tıp Fakültesi Temel Tıp Bilimleri Bölümü Histoloji ve Embriyoloji Anabilim Dalı Başkanı Dr. </a:t>
            </a:r>
            <a:r>
              <a:rPr lang="tr-TR" sz="1200" b="0" dirty="0" err="1">
                <a:solidFill>
                  <a:srgbClr val="333333"/>
                </a:solidFill>
                <a:latin typeface="+mn-lt"/>
              </a:rPr>
              <a:t>Öğr</a:t>
            </a:r>
            <a:r>
              <a:rPr lang="tr-TR" sz="1200" b="0" dirty="0">
                <a:solidFill>
                  <a:srgbClr val="333333"/>
                </a:solidFill>
                <a:latin typeface="+mn-lt"/>
              </a:rPr>
              <a:t>. Üyesi Fatih </a:t>
            </a:r>
            <a:r>
              <a:rPr lang="tr-TR" sz="1200" b="0" dirty="0" smtClean="0">
                <a:solidFill>
                  <a:srgbClr val="333333"/>
                </a:solidFill>
                <a:latin typeface="+mn-lt"/>
              </a:rPr>
              <a:t>TAŞ </a:t>
            </a:r>
            <a:r>
              <a:rPr lang="tr-TR" sz="1200" b="0" dirty="0">
                <a:solidFill>
                  <a:srgbClr val="333333"/>
                </a:solidFill>
                <a:latin typeface="+mn-lt"/>
              </a:rPr>
              <a:t>geliştirdiği Kablosuz İletişim Tabanlı Embriyoloji Eğitim Seti'nin patentini aldı.</a:t>
            </a:r>
            <a:endParaRPr lang="tr-TR" sz="1200" dirty="0">
              <a:latin typeface="+mn-lt"/>
            </a:endParaRPr>
          </a:p>
        </p:txBody>
      </p:sp>
      <p:pic>
        <p:nvPicPr>
          <p:cNvPr id="2050" name="Picture 2" descr="https://tip.siirt.edu.tr/foto/aktivite/1-1-siirt-20226116299544.jpe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46054" y="2414899"/>
            <a:ext cx="3416593" cy="3124985"/>
          </a:xfrm>
          <a:prstGeom prst="rect">
            <a:avLst/>
          </a:prstGeom>
          <a:noFill/>
          <a:extLst>
            <a:ext uri="{909E8E84-426E-40DD-AFC4-6F175D3DCCD1}">
              <a14:hiddenFill xmlns:a14="http://schemas.microsoft.com/office/drawing/2010/main">
                <a:solidFill>
                  <a:srgbClr val="FFFFFF"/>
                </a:solidFill>
              </a14:hiddenFill>
            </a:ext>
          </a:extLst>
        </p:spPr>
      </p:pic>
      <p:sp>
        <p:nvSpPr>
          <p:cNvPr id="14" name="Dikdörtgen 13"/>
          <p:cNvSpPr/>
          <p:nvPr/>
        </p:nvSpPr>
        <p:spPr>
          <a:xfrm>
            <a:off x="539552" y="2492896"/>
            <a:ext cx="4572000" cy="3046988"/>
          </a:xfrm>
          <a:prstGeom prst="rect">
            <a:avLst/>
          </a:prstGeom>
        </p:spPr>
        <p:txBody>
          <a:bodyPr>
            <a:spAutoFit/>
          </a:bodyPr>
          <a:lstStyle/>
          <a:p>
            <a:pPr algn="just"/>
            <a:r>
              <a:rPr lang="tr-TR" sz="1200" b="0" dirty="0" smtClean="0">
                <a:solidFill>
                  <a:srgbClr val="333333"/>
                </a:solidFill>
                <a:latin typeface="+mn-lt"/>
              </a:rPr>
              <a:t>       Buluş</a:t>
            </a:r>
            <a:r>
              <a:rPr lang="tr-TR" sz="1200" b="0" dirty="0">
                <a:solidFill>
                  <a:srgbClr val="333333"/>
                </a:solidFill>
                <a:latin typeface="+mn-lt"/>
              </a:rPr>
              <a:t>, bir taban üzerine yerleştirilmiş iki yarım eğitim modeli parçasının birleştirilmesiyle oluşturulan, yarım parçalar içerisinde kablosuz bilgi aktarım yapısı barındıran ve bu sayede taban üzerindeki ekranda, yerleştirilen hücre, doku, organ veya organizma eğitim modeline ilişkin bilgilerin görüntülenebildiği bir eğitim seti ile ilgilidir. Buna göre zigottan, canlı bir organizmaya kadar ulaşan bütün embriyolojik gelişim süreci, hangi gelişim evresi anlatılmak hedefleniyorsa, birbiri üstüne gelecek modeller (</a:t>
            </a:r>
            <a:r>
              <a:rPr lang="tr-TR" sz="1200" b="0" dirty="0" err="1">
                <a:solidFill>
                  <a:srgbClr val="333333"/>
                </a:solidFill>
                <a:latin typeface="+mn-lt"/>
              </a:rPr>
              <a:t>matruşka</a:t>
            </a:r>
            <a:r>
              <a:rPr lang="tr-TR" sz="1200" b="0" dirty="0">
                <a:solidFill>
                  <a:srgbClr val="333333"/>
                </a:solidFill>
                <a:latin typeface="+mn-lt"/>
              </a:rPr>
              <a:t> sistemi şeklinde) kullanılarak gösterilebilecektir. </a:t>
            </a:r>
            <a:endParaRPr lang="tr-TR" sz="1200" b="0" dirty="0" smtClean="0">
              <a:solidFill>
                <a:srgbClr val="333333"/>
              </a:solidFill>
              <a:latin typeface="+mn-lt"/>
            </a:endParaRPr>
          </a:p>
          <a:p>
            <a:pPr algn="just"/>
            <a:r>
              <a:rPr lang="tr-TR" sz="1200" b="0" dirty="0" smtClean="0">
                <a:solidFill>
                  <a:srgbClr val="333333"/>
                </a:solidFill>
                <a:latin typeface="+mn-lt"/>
              </a:rPr>
              <a:t/>
            </a:r>
            <a:br>
              <a:rPr lang="tr-TR" sz="1200" b="0" dirty="0" smtClean="0">
                <a:solidFill>
                  <a:srgbClr val="333333"/>
                </a:solidFill>
                <a:latin typeface="+mn-lt"/>
              </a:rPr>
            </a:br>
            <a:endParaRPr lang="tr-TR" sz="1200" b="0" dirty="0" smtClean="0">
              <a:solidFill>
                <a:srgbClr val="333333"/>
              </a:solidFill>
              <a:latin typeface="+mn-lt"/>
            </a:endParaRPr>
          </a:p>
          <a:p>
            <a:pPr algn="just"/>
            <a:r>
              <a:rPr lang="tr-TR" sz="1200" b="0" dirty="0">
                <a:solidFill>
                  <a:srgbClr val="333333"/>
                </a:solidFill>
                <a:latin typeface="+mn-lt"/>
              </a:rPr>
              <a:t> </a:t>
            </a:r>
            <a:r>
              <a:rPr lang="tr-TR" sz="1200" b="0" dirty="0" smtClean="0">
                <a:solidFill>
                  <a:srgbClr val="333333"/>
                </a:solidFill>
                <a:latin typeface="+mn-lt"/>
              </a:rPr>
              <a:t>       Embriyolojideki </a:t>
            </a:r>
            <a:r>
              <a:rPr lang="tr-TR" sz="1200" b="0" dirty="0">
                <a:solidFill>
                  <a:srgbClr val="333333"/>
                </a:solidFill>
                <a:latin typeface="+mn-lt"/>
              </a:rPr>
              <a:t>gelişmelerin ayrıntılarıyla öğrencilere aktarılması önemlidir. Bu derslerde öğrenilen bilgiler; anatomi, histoloji, fizyoloji, patoloji ve jinekoloji gibi derslerin daha iyi anlaşılmasını sağlamaktadır. Dolayısıyla buluşumuz, öğrencilerin akademik başarısını, </a:t>
            </a:r>
            <a:r>
              <a:rPr lang="tr-TR" sz="1200" b="0" dirty="0" err="1">
                <a:solidFill>
                  <a:srgbClr val="333333"/>
                </a:solidFill>
                <a:latin typeface="+mn-lt"/>
              </a:rPr>
              <a:t>multidisipliner</a:t>
            </a:r>
            <a:r>
              <a:rPr lang="tr-TR" sz="1200" b="0" dirty="0">
                <a:solidFill>
                  <a:srgbClr val="333333"/>
                </a:solidFill>
                <a:latin typeface="+mn-lt"/>
              </a:rPr>
              <a:t> şekilde artırmaya yardımcı olacaktır.</a:t>
            </a:r>
            <a:endParaRPr lang="tr-TR" sz="1200" b="0" i="0" dirty="0">
              <a:solidFill>
                <a:srgbClr val="333333"/>
              </a:solidFill>
              <a:effectLst/>
              <a:latin typeface="+mn-lt"/>
            </a:endParaRPr>
          </a:p>
        </p:txBody>
      </p:sp>
    </p:spTree>
    <p:extLst>
      <p:ext uri="{BB962C8B-B14F-4D97-AF65-F5344CB8AC3E}">
        <p14:creationId xmlns:p14="http://schemas.microsoft.com/office/powerpoint/2010/main" val="30566146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24</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6" name="Çapraz Köşesi Kesik Dikdörtgen 5"/>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DİĞER FAALİYETLER</a:t>
            </a:r>
            <a:endParaRPr lang="tr-TR" sz="2000" i="1" dirty="0">
              <a:solidFill>
                <a:schemeClr val="tx1"/>
              </a:solidFill>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93" y="9989"/>
            <a:ext cx="820692" cy="584775"/>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1695" y="9989"/>
            <a:ext cx="820692" cy="584775"/>
          </a:xfrm>
          <a:prstGeom prst="rect">
            <a:avLst/>
          </a:prstGeom>
        </p:spPr>
      </p:pic>
      <p:sp>
        <p:nvSpPr>
          <p:cNvPr id="9" name="Dikdörtgen 8"/>
          <p:cNvSpPr/>
          <p:nvPr/>
        </p:nvSpPr>
        <p:spPr>
          <a:xfrm>
            <a:off x="397508" y="707168"/>
            <a:ext cx="8264533" cy="646331"/>
          </a:xfrm>
          <a:prstGeom prst="rect">
            <a:avLst/>
          </a:prstGeom>
        </p:spPr>
        <p:txBody>
          <a:bodyPr wrap="square">
            <a:spAutoFit/>
          </a:bodyPr>
          <a:lstStyle/>
          <a:p>
            <a:pPr algn="l"/>
            <a:r>
              <a:rPr lang="tr-TR" sz="1800" dirty="0">
                <a:solidFill>
                  <a:schemeClr val="tx1"/>
                </a:solidFill>
                <a:latin typeface="+mn-lt"/>
              </a:rPr>
              <a:t>Fakültemiz Temel Tıp Bilimleri Bölümü Histoloji ve Embriyoloji Anabilim Dalı Başkanı Dr. </a:t>
            </a:r>
            <a:r>
              <a:rPr lang="tr-TR" sz="1800" dirty="0" err="1">
                <a:solidFill>
                  <a:schemeClr val="tx1"/>
                </a:solidFill>
                <a:latin typeface="+mn-lt"/>
              </a:rPr>
              <a:t>Öğr</a:t>
            </a:r>
            <a:r>
              <a:rPr lang="tr-TR" sz="1800" dirty="0">
                <a:solidFill>
                  <a:schemeClr val="tx1"/>
                </a:solidFill>
                <a:latin typeface="+mn-lt"/>
              </a:rPr>
              <a:t>. Üyesi Fatih </a:t>
            </a:r>
            <a:r>
              <a:rPr lang="tr-TR" sz="1800" dirty="0" smtClean="0">
                <a:solidFill>
                  <a:schemeClr val="tx1"/>
                </a:solidFill>
                <a:latin typeface="+mn-lt"/>
              </a:rPr>
              <a:t>TAŞ “Dijital </a:t>
            </a:r>
            <a:r>
              <a:rPr lang="tr-TR" sz="1800" dirty="0">
                <a:solidFill>
                  <a:schemeClr val="tx1"/>
                </a:solidFill>
                <a:latin typeface="+mn-lt"/>
              </a:rPr>
              <a:t>Lam-Lamel” Buluşunun Patentini </a:t>
            </a:r>
            <a:r>
              <a:rPr lang="tr-TR" sz="1800" dirty="0" smtClean="0">
                <a:solidFill>
                  <a:schemeClr val="tx1"/>
                </a:solidFill>
                <a:latin typeface="+mn-lt"/>
              </a:rPr>
              <a:t>Aldı.</a:t>
            </a:r>
            <a:endParaRPr lang="tr-TR" sz="1800" i="0" dirty="0">
              <a:solidFill>
                <a:schemeClr val="tx1"/>
              </a:solidFill>
              <a:effectLst/>
              <a:latin typeface="+mn-lt"/>
            </a:endParaRPr>
          </a:p>
        </p:txBody>
      </p:sp>
      <p:pic>
        <p:nvPicPr>
          <p:cNvPr id="3074" name="Picture 2" descr="https://www.siirt.edu.tr/foto/aktivite/1-1-siirt-2022112212411213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1916833"/>
            <a:ext cx="2808312" cy="3149620"/>
          </a:xfrm>
          <a:prstGeom prst="rect">
            <a:avLst/>
          </a:prstGeom>
          <a:noFill/>
          <a:extLst>
            <a:ext uri="{909E8E84-426E-40DD-AFC4-6F175D3DCCD1}">
              <a14:hiddenFill xmlns:a14="http://schemas.microsoft.com/office/drawing/2010/main">
                <a:solidFill>
                  <a:srgbClr val="FFFFFF"/>
                </a:solidFill>
              </a14:hiddenFill>
            </a:ext>
          </a:extLst>
        </p:spPr>
      </p:pic>
      <p:sp>
        <p:nvSpPr>
          <p:cNvPr id="11" name="Dikdörtgen 10"/>
          <p:cNvSpPr/>
          <p:nvPr/>
        </p:nvSpPr>
        <p:spPr>
          <a:xfrm>
            <a:off x="369210" y="1317810"/>
            <a:ext cx="8451262" cy="646331"/>
          </a:xfrm>
          <a:prstGeom prst="rect">
            <a:avLst/>
          </a:prstGeom>
        </p:spPr>
        <p:txBody>
          <a:bodyPr wrap="square">
            <a:spAutoFit/>
          </a:bodyPr>
          <a:lstStyle/>
          <a:p>
            <a:pPr algn="just"/>
            <a:r>
              <a:rPr lang="tr-TR" sz="1200" b="0" dirty="0" smtClean="0">
                <a:solidFill>
                  <a:srgbClr val="000000"/>
                </a:solidFill>
                <a:latin typeface="+mn-lt"/>
              </a:rPr>
              <a:t>Fakültemiz </a:t>
            </a:r>
            <a:r>
              <a:rPr lang="tr-TR" sz="1200" b="0" dirty="0">
                <a:solidFill>
                  <a:srgbClr val="000000"/>
                </a:solidFill>
                <a:latin typeface="+mn-lt"/>
              </a:rPr>
              <a:t>Temel Tıp Bilimleri Bölümü Histoloji ve Embriyoloji Anabilim Dalı Başkanı Dr. </a:t>
            </a:r>
            <a:r>
              <a:rPr lang="tr-TR" sz="1200" b="0" dirty="0" err="1">
                <a:solidFill>
                  <a:srgbClr val="000000"/>
                </a:solidFill>
                <a:latin typeface="+mn-lt"/>
              </a:rPr>
              <a:t>Öğr</a:t>
            </a:r>
            <a:r>
              <a:rPr lang="tr-TR" sz="1200" b="0" dirty="0">
                <a:solidFill>
                  <a:srgbClr val="000000"/>
                </a:solidFill>
                <a:latin typeface="+mn-lt"/>
              </a:rPr>
              <a:t>. Üyesi Fatih TAŞ mikroskop kullanım eğitimi alması gereken kişiler için kolaylık sağlanması amacıyla, fiziki lam-lamel kullanım gereksinimini ve lam-lamel ile incelenecek örnek doku ihtiyacını ortadan kaldıran “Dijital Lam-Lamel” sistemini geliştirerek patentini </a:t>
            </a:r>
            <a:r>
              <a:rPr lang="tr-TR" sz="1200" b="0" dirty="0" smtClean="0">
                <a:solidFill>
                  <a:srgbClr val="000000"/>
                </a:solidFill>
                <a:latin typeface="+mn-lt"/>
              </a:rPr>
              <a:t>aldı.</a:t>
            </a:r>
            <a:endParaRPr lang="tr-TR" sz="1200" dirty="0">
              <a:latin typeface="+mn-lt"/>
            </a:endParaRPr>
          </a:p>
        </p:txBody>
      </p:sp>
      <p:sp>
        <p:nvSpPr>
          <p:cNvPr id="12" name="Rectangle 3"/>
          <p:cNvSpPr>
            <a:spLocks noChangeArrowheads="1"/>
          </p:cNvSpPr>
          <p:nvPr/>
        </p:nvSpPr>
        <p:spPr bwMode="auto">
          <a:xfrm>
            <a:off x="417239" y="2088136"/>
            <a:ext cx="543877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mn-lt"/>
              </a:rPr>
              <a:t>Buluşumuz, standart mikroskoplarda bir zorunluluk olan fiziki doku kesiti örneğini ortadan kaldırarak, cihaz içerisine yüklenecek görüntülerin gerçek birer </a:t>
            </a:r>
            <a:r>
              <a:rPr kumimoji="0" lang="tr-TR" altLang="tr-TR" sz="1200" b="0" i="0" u="none" strike="noStrike" cap="none" normalizeH="0" baseline="0" dirty="0" err="1" smtClean="0">
                <a:ln>
                  <a:noFill/>
                </a:ln>
                <a:solidFill>
                  <a:schemeClr val="tx1"/>
                </a:solidFill>
                <a:effectLst/>
                <a:latin typeface="+mn-lt"/>
              </a:rPr>
              <a:t>dokusal</a:t>
            </a:r>
            <a:r>
              <a:rPr kumimoji="0" lang="tr-TR" altLang="tr-TR" sz="1200" b="0" i="0" u="none" strike="noStrike" cap="none" normalizeH="0" baseline="0" dirty="0" smtClean="0">
                <a:ln>
                  <a:noFill/>
                </a:ln>
                <a:solidFill>
                  <a:schemeClr val="tx1"/>
                </a:solidFill>
                <a:effectLst/>
                <a:latin typeface="+mn-lt"/>
              </a:rPr>
              <a:t> oluşum gibi gösterilmesini sağlamaktadır. Cihaz içerisinde görüntülerin yüklenebileceği depolama alanı ve yüklenen görüntülerin mikroskop altında görülmesini sağlayan dijital ekran sayesinde bu işlevler rahat bir şekilde sağlanmaktadır.</a:t>
            </a:r>
          </a:p>
        </p:txBody>
      </p:sp>
      <p:sp>
        <p:nvSpPr>
          <p:cNvPr id="13" name="Dikdörtgen 12"/>
          <p:cNvSpPr/>
          <p:nvPr/>
        </p:nvSpPr>
        <p:spPr>
          <a:xfrm>
            <a:off x="403214" y="3491643"/>
            <a:ext cx="5251472" cy="2068515"/>
          </a:xfrm>
          <a:prstGeom prst="rect">
            <a:avLst/>
          </a:prstGeom>
        </p:spPr>
        <p:txBody>
          <a:bodyPr wrap="square">
            <a:spAutoFit/>
          </a:bodyPr>
          <a:lstStyle/>
          <a:p>
            <a:pPr algn="just">
              <a:lnSpc>
                <a:spcPct val="107000"/>
              </a:lnSpc>
              <a:spcAft>
                <a:spcPts val="0"/>
              </a:spcAft>
            </a:pPr>
            <a:r>
              <a:rPr lang="tr-TR" sz="1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Mikroskobun tabla kısmına entegre edilecek cihazımız sayesinde, öğrenciler klasik preparatlar yerine, bu preparatların </a:t>
            </a:r>
            <a:r>
              <a:rPr lang="tr-TR" sz="1200" b="0" dirty="0" err="1">
                <a:solidFill>
                  <a:schemeClr val="tx1"/>
                </a:solidFill>
                <a:latin typeface="Calibri" panose="020F0502020204030204" pitchFamily="34" charset="0"/>
                <a:ea typeface="Times New Roman" panose="02020603050405020304" pitchFamily="18" charset="0"/>
                <a:cs typeface="Calibri" panose="020F0502020204030204" pitchFamily="34" charset="0"/>
              </a:rPr>
              <a:t>dijitalize</a:t>
            </a:r>
            <a:r>
              <a:rPr lang="tr-TR" sz="1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edilip cihaza yüklenmiş görüntülerini mikroskop altında inceleyebilecektir. Böylece binlerce hazır preparat hazırlayıp, laboratuvarlarda kullanmaya ihtiyaç kalmayacaktır. Çünkü bütün bu preparatlardaki görüntüler, cihazımıza daha önceden yüklenmiş ve tanımlanmış olacağı için, öğrenci bu cihazda yüklü olan hangi </a:t>
            </a:r>
            <a:r>
              <a:rPr lang="tr-TR" sz="1200" b="0" dirty="0" err="1">
                <a:solidFill>
                  <a:schemeClr val="tx1"/>
                </a:solidFill>
                <a:latin typeface="Calibri" panose="020F0502020204030204" pitchFamily="34" charset="0"/>
                <a:ea typeface="Times New Roman" panose="02020603050405020304" pitchFamily="18" charset="0"/>
                <a:cs typeface="Calibri" panose="020F0502020204030204" pitchFamily="34" charset="0"/>
              </a:rPr>
              <a:t>dokusal</a:t>
            </a:r>
            <a:r>
              <a:rPr lang="tr-TR" sz="1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oluşumları incelemek istiyorsa, o dokuyu (ör. böbrek, akciğer veya beyin dokusu) kolayca seçip, mikroskop altında inceleyebilecektir. Sonuç olarak bu ‘Dijital Lam-Lamel’ sisteminden oluşan cihazımız sayesinde, mikroskop dışında ekstra bir materyal kullanmaya gerek kalmayacaktır</a:t>
            </a:r>
            <a:r>
              <a:rPr lang="tr-TR" sz="1200" b="0" dirty="0" smtClean="0">
                <a:solidFill>
                  <a:schemeClr val="tx1"/>
                </a:solidFill>
                <a:latin typeface="Calibri" panose="020F0502020204030204" pitchFamily="34" charset="0"/>
                <a:ea typeface="Times New Roman" panose="02020603050405020304" pitchFamily="18" charset="0"/>
                <a:cs typeface="Calibri" panose="020F0502020204030204" pitchFamily="34" charset="0"/>
              </a:rPr>
              <a:t>.</a:t>
            </a:r>
            <a:endParaRPr lang="tr-TR"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70270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eri Yer Tutucusu 1"/>
          <p:cNvSpPr>
            <a:spLocks noGrp="1"/>
          </p:cNvSpPr>
          <p:nvPr>
            <p:ph type="dt" sz="half" idx="10"/>
          </p:nvPr>
        </p:nvSpPr>
        <p:spPr/>
        <p:txBody>
          <a:bodyPr/>
          <a:lstStyle/>
          <a:p>
            <a:pPr>
              <a:defRPr/>
            </a:pPr>
            <a:r>
              <a:rPr lang="tr-TR" smtClean="0"/>
              <a:t>22.12.2022</a:t>
            </a:r>
            <a:endParaRPr lang="tr-TR" dirty="0"/>
          </a:p>
        </p:txBody>
      </p:sp>
      <p:sp>
        <p:nvSpPr>
          <p:cNvPr id="12"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25</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pic>
        <p:nvPicPr>
          <p:cNvPr id="6146" name="Picture 2" descr="C:\Users\aidata\Desktop\Özgeçmiş\Eklendi\Özgeçmişe Eklenecek- Siirt (09.09.2019)\Foto\Üniversite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2964" y="476673"/>
            <a:ext cx="3803650" cy="4004572"/>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899592" y="4172302"/>
            <a:ext cx="7471742" cy="830997"/>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tr-TR" sz="4800" dirty="0" smtClean="0"/>
              <a:t>TEŞEKKÜR EDERİZ </a:t>
            </a:r>
            <a:endParaRPr lang="tr-TR" dirty="0"/>
          </a:p>
        </p:txBody>
      </p:sp>
    </p:spTree>
    <p:extLst>
      <p:ext uri="{BB962C8B-B14F-4D97-AF65-F5344CB8AC3E}">
        <p14:creationId xmlns:p14="http://schemas.microsoft.com/office/powerpoint/2010/main" val="23540165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14164</TotalTime>
  <Words>2168</Words>
  <Application>Microsoft Office PowerPoint</Application>
  <PresentationFormat>Ekran Gösterisi (4:3)</PresentationFormat>
  <Paragraphs>622</Paragraphs>
  <Slides>25</Slides>
  <Notes>7</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25</vt:i4>
      </vt:variant>
    </vt:vector>
  </HeadingPairs>
  <TitlesOfParts>
    <vt:vector size="32" baseType="lpstr">
      <vt:lpstr>Arial</vt:lpstr>
      <vt:lpstr>Calibri</vt:lpstr>
      <vt:lpstr>Calibri Light</vt:lpstr>
      <vt:lpstr>Rockwell</vt:lpstr>
      <vt:lpstr>Times New Roman</vt:lpstr>
      <vt:lpstr>Wingdings</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Tıp Fakültesi-2019-Brifing</dc:title>
  <dc:creator>MEHMET ÜYÜKLÜ</dc:creator>
  <cp:lastModifiedBy>Bilgisayar</cp:lastModifiedBy>
  <cp:revision>2025</cp:revision>
  <cp:lastPrinted>2022-12-21T13:02:00Z</cp:lastPrinted>
  <dcterms:created xsi:type="dcterms:W3CDTF">2006-05-06T18:06:59Z</dcterms:created>
  <dcterms:modified xsi:type="dcterms:W3CDTF">2024-02-22T06:35:46Z</dcterms:modified>
</cp:coreProperties>
</file>