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6.xml" ContentType="application/vnd.openxmlformats-officedocument.drawingml.chart+xml"/>
  <Override PartName="/ppt/comments/comment1.xml" ContentType="application/vnd.openxmlformats-officedocument.presentationml.comments+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8" r:id="rId2"/>
    <p:sldId id="371" r:id="rId3"/>
    <p:sldId id="372" r:id="rId4"/>
    <p:sldId id="399" r:id="rId5"/>
    <p:sldId id="397" r:id="rId6"/>
    <p:sldId id="373" r:id="rId7"/>
    <p:sldId id="374" r:id="rId8"/>
    <p:sldId id="405" r:id="rId9"/>
    <p:sldId id="425" r:id="rId10"/>
    <p:sldId id="406" r:id="rId11"/>
    <p:sldId id="426" r:id="rId12"/>
    <p:sldId id="376" r:id="rId13"/>
    <p:sldId id="414" r:id="rId14"/>
    <p:sldId id="427" r:id="rId15"/>
    <p:sldId id="413" r:id="rId16"/>
    <p:sldId id="428" r:id="rId17"/>
    <p:sldId id="401" r:id="rId18"/>
    <p:sldId id="402" r:id="rId19"/>
    <p:sldId id="403" r:id="rId20"/>
    <p:sldId id="379" r:id="rId21"/>
    <p:sldId id="381" r:id="rId22"/>
    <p:sldId id="384" r:id="rId23"/>
    <p:sldId id="385" r:id="rId24"/>
    <p:sldId id="386" r:id="rId25"/>
    <p:sldId id="387" r:id="rId26"/>
    <p:sldId id="388" r:id="rId27"/>
    <p:sldId id="420" r:id="rId28"/>
    <p:sldId id="422" r:id="rId29"/>
    <p:sldId id="423" r:id="rId30"/>
    <p:sldId id="424" r:id="rId31"/>
    <p:sldId id="390" r:id="rId32"/>
    <p:sldId id="398" r:id="rId33"/>
    <p:sldId id="400" r:id="rId34"/>
    <p:sldId id="284" r:id="rId3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7" clrIdx="0">
    <p:extLst>
      <p:ext uri="{19B8F6BF-5375-455C-9EA6-DF929625EA0E}">
        <p15:presenceInfo xmlns:p15="http://schemas.microsoft.com/office/powerpoint/2012/main" userId="3ade717679585da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65" autoAdjust="0"/>
    <p:restoredTop sz="94000" autoAdjust="0"/>
  </p:normalViewPr>
  <p:slideViewPr>
    <p:cSldViewPr snapToGrid="0">
      <p:cViewPr varScale="1">
        <p:scale>
          <a:sx n="90" d="100"/>
          <a:sy n="90" d="100"/>
        </p:scale>
        <p:origin x="86" y="144"/>
      </p:cViewPr>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al__ma_Sayfas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al__ma_Sayfas_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al__ma_Sayfas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al__ma_Sayfas_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al__ma_Sayfas_8.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1</c:v>
                </c:pt>
                <c:pt idx="1">
                  <c:v>1</c:v>
                </c:pt>
                <c:pt idx="2">
                  <c:v>1</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4</c:v>
                </c:pt>
                <c:pt idx="1">
                  <c:v>4</c:v>
                </c:pt>
                <c:pt idx="2">
                  <c:v>4</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2</c:v>
                </c:pt>
                <c:pt idx="1">
                  <c:v>2</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8416"/>
        <c:axId val="-1027810048"/>
      </c:barChart>
      <c:catAx>
        <c:axId val="-1027808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0048"/>
        <c:crossesAt val="0"/>
        <c:auto val="1"/>
        <c:lblAlgn val="ctr"/>
        <c:lblOffset val="100"/>
        <c:noMultiLvlLbl val="0"/>
      </c:catAx>
      <c:valAx>
        <c:axId val="-10278100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8416"/>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1</c:v>
                </c:pt>
                <c:pt idx="1">
                  <c:v>2</c:v>
                </c:pt>
                <c:pt idx="2">
                  <c:v>1</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9</c:v>
                </c:pt>
                <c:pt idx="1">
                  <c:v>11</c:v>
                </c:pt>
                <c:pt idx="2">
                  <c:v>11</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2</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2</c:v>
                </c:pt>
                <c:pt idx="1">
                  <c:v>2</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Sayfa1!$B$1</c:f>
              <c:strCache>
                <c:ptCount val="1"/>
                <c:pt idx="0">
                  <c:v>Kayıtlı Tüm Öğrenciler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Sayfa1!$A$2:$A$4</c:f>
              <c:numCache>
                <c:formatCode>General</c:formatCode>
                <c:ptCount val="3"/>
                <c:pt idx="0">
                  <c:v>2022</c:v>
                </c:pt>
                <c:pt idx="1">
                  <c:v>2023</c:v>
                </c:pt>
                <c:pt idx="2">
                  <c:v>2024</c:v>
                </c:pt>
              </c:numCache>
            </c:numRef>
          </c:cat>
          <c:val>
            <c:numRef>
              <c:f>Sayfa1!$B$2:$B$4</c:f>
              <c:numCache>
                <c:formatCode>General</c:formatCode>
                <c:ptCount val="3"/>
                <c:pt idx="0">
                  <c:v>143</c:v>
                </c:pt>
                <c:pt idx="1">
                  <c:v>184</c:v>
                </c:pt>
                <c:pt idx="2">
                  <c:v>225</c:v>
                </c:pt>
              </c:numCache>
            </c:numRef>
          </c:val>
          <c:extLst>
            <c:ext xmlns:c16="http://schemas.microsoft.com/office/drawing/2014/chart" uri="{C3380CC4-5D6E-409C-BE32-E72D297353CC}">
              <c16:uniqueId val="{00000000-F6CC-4DEE-B28B-299B78295214}"/>
            </c:ext>
          </c:extLst>
        </c:ser>
        <c:ser>
          <c:idx val="1"/>
          <c:order val="1"/>
          <c:tx>
            <c:strRef>
              <c:f>Sayfa1!$C$1</c:f>
              <c:strCache>
                <c:ptCount val="1"/>
                <c:pt idx="0">
                  <c:v>Kaydını Silen Öğrenciler</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Sayfa1!$A$2:$A$4</c:f>
              <c:numCache>
                <c:formatCode>General</c:formatCode>
                <c:ptCount val="3"/>
                <c:pt idx="0">
                  <c:v>2022</c:v>
                </c:pt>
                <c:pt idx="1">
                  <c:v>2023</c:v>
                </c:pt>
                <c:pt idx="2">
                  <c:v>2024</c:v>
                </c:pt>
              </c:numCache>
            </c:numRef>
          </c:cat>
          <c:val>
            <c:numRef>
              <c:f>Sayfa1!$C$2:$C$4</c:f>
              <c:numCache>
                <c:formatCode>General</c:formatCode>
                <c:ptCount val="3"/>
                <c:pt idx="0">
                  <c:v>39</c:v>
                </c:pt>
                <c:pt idx="1">
                  <c:v>44</c:v>
                </c:pt>
                <c:pt idx="2">
                  <c:v>44</c:v>
                </c:pt>
              </c:numCache>
            </c:numRef>
          </c:val>
          <c:extLst>
            <c:ext xmlns:c16="http://schemas.microsoft.com/office/drawing/2014/chart" uri="{C3380CC4-5D6E-409C-BE32-E72D297353CC}">
              <c16:uniqueId val="{00000001-F6CC-4DEE-B28B-299B78295214}"/>
            </c:ext>
          </c:extLst>
        </c:ser>
        <c:ser>
          <c:idx val="2"/>
          <c:order val="2"/>
          <c:tx>
            <c:strRef>
              <c:f>Sayfa1!$D$1</c:f>
              <c:strCache>
                <c:ptCount val="1"/>
                <c:pt idx="0">
                  <c:v>Aktif Öğrenciler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Sayfa1!$A$2:$A$4</c:f>
              <c:numCache>
                <c:formatCode>General</c:formatCode>
                <c:ptCount val="3"/>
                <c:pt idx="0">
                  <c:v>2022</c:v>
                </c:pt>
                <c:pt idx="1">
                  <c:v>2023</c:v>
                </c:pt>
                <c:pt idx="2">
                  <c:v>2024</c:v>
                </c:pt>
              </c:numCache>
            </c:numRef>
          </c:cat>
          <c:val>
            <c:numRef>
              <c:f>Sayfa1!$D$2:$D$4</c:f>
              <c:numCache>
                <c:formatCode>General</c:formatCode>
                <c:ptCount val="3"/>
                <c:pt idx="0">
                  <c:v>104</c:v>
                </c:pt>
                <c:pt idx="1">
                  <c:v>140</c:v>
                </c:pt>
                <c:pt idx="2">
                  <c:v>181</c:v>
                </c:pt>
              </c:numCache>
            </c:numRef>
          </c:val>
          <c:extLst>
            <c:ext xmlns:c16="http://schemas.microsoft.com/office/drawing/2014/chart" uri="{C3380CC4-5D6E-409C-BE32-E72D297353CC}">
              <c16:uniqueId val="{00000002-F6CC-4DEE-B28B-299B78295214}"/>
            </c:ext>
          </c:extLst>
        </c:ser>
        <c:dLbls>
          <c:dLblPos val="outEnd"/>
          <c:showLegendKey val="0"/>
          <c:showVal val="1"/>
          <c:showCatName val="0"/>
          <c:showSerName val="0"/>
          <c:showPercent val="0"/>
          <c:showBubbleSize val="0"/>
        </c:dLbls>
        <c:gapWidth val="219"/>
        <c:overlap val="-27"/>
        <c:axId val="1110778095"/>
        <c:axId val="1110785167"/>
      </c:barChart>
      <c:catAx>
        <c:axId val="1110778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110785167"/>
        <c:crosses val="autoZero"/>
        <c:auto val="1"/>
        <c:lblAlgn val="ctr"/>
        <c:lblOffset val="100"/>
        <c:noMultiLvlLbl val="0"/>
      </c:catAx>
      <c:valAx>
        <c:axId val="111078516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110778095"/>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197" b="0" i="0" u="none" strike="noStrike" kern="1200" baseline="0">
                <a:solidFill>
                  <a:schemeClr val="tx1">
                    <a:lumMod val="65000"/>
                    <a:lumOff val="35000"/>
                  </a:schemeClr>
                </a:solidFill>
                <a:latin typeface="+mn-lt"/>
                <a:ea typeface="+mn-ea"/>
                <a:cs typeface="+mn-cs"/>
              </a:defRPr>
            </a:pPr>
            <a:endParaRPr lang="tr-TR"/>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Sayfa1!$B$1</c:f>
              <c:strCache>
                <c:ptCount val="1"/>
                <c:pt idx="0">
                  <c:v>Öğrenci Sayıları</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81B-4A0E-9E32-601CA712FE0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81B-4A0E-9E32-601CA712FE0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81B-4A0E-9E32-601CA712FE07}"/>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81B-4A0E-9E32-601CA712FE07}"/>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81B-4A0E-9E32-601CA712FE07}"/>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281B-4A0E-9E32-601CA712FE07}"/>
              </c:ext>
            </c:extLst>
          </c:dPt>
          <c:dLbls>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dLblPos val="outEnd"/>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layout/>
              </c:ext>
            </c:extLst>
          </c:dLbls>
          <c:cat>
            <c:strRef>
              <c:f>Sayfa1!$A$2:$A$7</c:f>
              <c:strCache>
                <c:ptCount val="6"/>
                <c:pt idx="0">
                  <c:v>1. Sınıf</c:v>
                </c:pt>
                <c:pt idx="1">
                  <c:v>2. Sınıf</c:v>
                </c:pt>
                <c:pt idx="2">
                  <c:v>3. Sınıf</c:v>
                </c:pt>
                <c:pt idx="3">
                  <c:v>4. Sınıf</c:v>
                </c:pt>
                <c:pt idx="4">
                  <c:v>5. Sınıf</c:v>
                </c:pt>
                <c:pt idx="5">
                  <c:v>6. Sınıf</c:v>
                </c:pt>
              </c:strCache>
            </c:strRef>
          </c:cat>
          <c:val>
            <c:numRef>
              <c:f>Sayfa1!$B$2:$B$7</c:f>
              <c:numCache>
                <c:formatCode>General</c:formatCode>
                <c:ptCount val="6"/>
                <c:pt idx="0">
                  <c:v>50</c:v>
                </c:pt>
                <c:pt idx="1">
                  <c:v>35</c:v>
                </c:pt>
                <c:pt idx="2">
                  <c:v>30</c:v>
                </c:pt>
                <c:pt idx="3">
                  <c:v>29</c:v>
                </c:pt>
                <c:pt idx="4">
                  <c:v>16</c:v>
                </c:pt>
                <c:pt idx="5">
                  <c:v>21</c:v>
                </c:pt>
              </c:numCache>
            </c:numRef>
          </c:val>
          <c:extLst>
            <c:ext xmlns:c16="http://schemas.microsoft.com/office/drawing/2014/chart" uri="{C3380CC4-5D6E-409C-BE32-E72D297353CC}">
              <c16:uniqueId val="{00000000-4DBB-40EB-A5E4-0A92865C6D68}"/>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SCI </a:t>
            </a:r>
            <a:r>
              <a:rPr lang="tr-TR" dirty="0" err="1"/>
              <a:t>Expanded</a:t>
            </a:r>
            <a:r>
              <a:rPr lang="tr-TR" dirty="0"/>
              <a:t>, SCI , SSCI, AHCI Kapsamındaki Dergilerde Yayınlanan Makale Sayıları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8</c:v>
                </c:pt>
                <c:pt idx="1">
                  <c:v>15</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20</c:v>
                </c:pt>
                <c:pt idx="4">
                  <c:v>27</c:v>
                </c:pt>
                <c:pt idx="5">
                  <c:v>35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7120"/>
        <c:axId val="-1027815488"/>
      </c:barChart>
      <c:catAx>
        <c:axId val="-10278171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5488"/>
        <c:crosses val="autoZero"/>
        <c:auto val="1"/>
        <c:lblAlgn val="ctr"/>
        <c:lblOffset val="100"/>
        <c:noMultiLvlLbl val="0"/>
      </c:catAx>
      <c:valAx>
        <c:axId val="-102781548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7120"/>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5</c:v>
                </c:pt>
                <c:pt idx="1">
                  <c:v>3</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0592"/>
        <c:axId val="-1027814944"/>
      </c:barChart>
      <c:catAx>
        <c:axId val="-102781059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4944"/>
        <c:crosses val="autoZero"/>
        <c:auto val="1"/>
        <c:lblAlgn val="ctr"/>
        <c:lblOffset val="100"/>
        <c:noMultiLvlLbl val="0"/>
      </c:catAx>
      <c:valAx>
        <c:axId val="-102781494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0592"/>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Uluslararası Sözlü Bildiri</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21</c:v>
                </c:pt>
                <c:pt idx="1">
                  <c:v>18</c:v>
                </c:pt>
                <c:pt idx="2">
                  <c:v>4</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24</c:v>
                </c:pt>
                <c:pt idx="4">
                  <c:v>30</c:v>
                </c:pt>
                <c:pt idx="5">
                  <c:v>36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4400"/>
        <c:axId val="-1027813312"/>
      </c:barChart>
      <c:catAx>
        <c:axId val="-102781440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3312"/>
        <c:crosses val="autoZero"/>
        <c:auto val="1"/>
        <c:lblAlgn val="ctr"/>
        <c:lblOffset val="100"/>
        <c:noMultiLvlLbl val="0"/>
      </c:catAx>
      <c:valAx>
        <c:axId val="-102781331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4400"/>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375</c:v>
                </c:pt>
                <c:pt idx="1">
                  <c:v>465</c:v>
                </c:pt>
                <c:pt idx="2">
                  <c:v>45</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615</c:v>
                </c:pt>
                <c:pt idx="4">
                  <c:v>762</c:v>
                </c:pt>
                <c:pt idx="5">
                  <c:v>904</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7:01.062" idx="7">
    <p:pos x="6674" y="746"/>
    <p:text>Grafikteki veriler, grafik üzerine sağ tıklanıp verileri düzenle komutu ile değiştirilmelidir.</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Aktif (öğrenci alımına açık) olanlar</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dirty="0"/>
            <a:t>TIP PROGRAMI</a:t>
          </a:r>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r>
            <a:rPr lang="tr-TR" dirty="0"/>
            <a:t>Öğrenci alımına kapalı olan bir programımız bulunmamaktadır.</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t>
        <a:bodyPr/>
        <a:lstStyle/>
        <a:p>
          <a:endParaRPr lang="tr-TR"/>
        </a:p>
      </dgm:t>
    </dgm:pt>
    <dgm:pt modelId="{5B899DC4-6C6D-4F62-8361-C81B63696B9F}" type="pres">
      <dgm:prSet presAssocID="{FEADB499-157A-4B3D-B1A6-C79733BBBE86}" presName="parentText" presStyleLbl="node1" presStyleIdx="0" presStyleCnt="2">
        <dgm:presLayoutVars>
          <dgm:chMax val="0"/>
          <dgm:bulletEnabled val="1"/>
        </dgm:presLayoutVars>
      </dgm:prSet>
      <dgm:spPr/>
      <dgm:t>
        <a:bodyPr/>
        <a:lstStyle/>
        <a:p>
          <a:endParaRPr lang="tr-TR"/>
        </a:p>
      </dgm:t>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dgm:presLayoutVars>
          <dgm:bulletEnabled val="1"/>
        </dgm:presLayoutVars>
      </dgm:prSet>
      <dgm:spPr/>
      <dgm:t>
        <a:bodyPr/>
        <a:lstStyle/>
        <a:p>
          <a:endParaRPr lang="tr-TR"/>
        </a:p>
      </dgm:t>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t>
        <a:bodyPr/>
        <a:lstStyle/>
        <a:p>
          <a:endParaRPr lang="tr-TR"/>
        </a:p>
      </dgm:t>
    </dgm:pt>
    <dgm:pt modelId="{88770953-0D09-4C4C-A4C8-FE540DCAC999}" type="pres">
      <dgm:prSet presAssocID="{C5843BB7-3AB6-4DCA-BA2B-D55383DCC535}" presName="parentText" presStyleLbl="node1" presStyleIdx="1" presStyleCnt="2">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dgm:presLayoutVars>
          <dgm:bulletEnabled val="1"/>
        </dgm:presLayoutVars>
      </dgm:prSet>
      <dgm:spPr/>
      <dgm:t>
        <a:bodyPr/>
        <a:lstStyle/>
        <a:p>
          <a:endParaRPr lang="tr-TR"/>
        </a:p>
      </dgm:t>
    </dgm:pt>
  </dgm:ptLst>
  <dgm:cxnLst>
    <dgm:cxn modelId="{1576CA91-4F31-468F-8722-1E7AD43B10C4}" type="presOf" srcId="{349EE816-E3D0-499A-A308-20504632AB9D}" destId="{11B6E6A6-6A89-411E-A453-83E718BCC102}" srcOrd="0" destOrd="0" presId="urn:microsoft.com/office/officeart/2005/8/layout/list1"/>
    <dgm:cxn modelId="{925EB1CC-4A0C-4F33-A460-73AF0A16C0D8}" type="presOf" srcId="{6C8D1F77-6D40-4EB2-991B-C8066A635BA1}" destId="{766A867A-7466-4AB6-8519-972390FF5887}" srcOrd="0" destOrd="0" presId="urn:microsoft.com/office/officeart/2005/8/layout/list1"/>
    <dgm:cxn modelId="{01467C98-4750-426E-BE5E-3CEF94EAE477}" type="presOf" srcId="{FEADB499-157A-4B3D-B1A6-C79733BBBE86}" destId="{8EB1E653-0E25-41B0-B0A4-C2D7BC3106C5}"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E374C6D5-8FCC-4491-BA5D-687F2D944278}" srcId="{81E53F67-A82C-4153-91CC-DB953EE1ADE8}" destId="{FEADB499-157A-4B3D-B1A6-C79733BBBE86}" srcOrd="0" destOrd="0" parTransId="{D7861241-D773-4AD8-BBE8-595EB6E6B1F8}" sibTransId="{D81E9281-EB35-4C82-BEDD-9305793CE6D2}"/>
    <dgm:cxn modelId="{E48B9680-945C-4596-B26E-F75F86DBC3C0}" type="presOf" srcId="{C5843BB7-3AB6-4DCA-BA2B-D55383DCC535}" destId="{88770953-0D09-4C4C-A4C8-FE540DCAC999}" srcOrd="1" destOrd="0" presId="urn:microsoft.com/office/officeart/2005/8/layout/list1"/>
    <dgm:cxn modelId="{E3FF2B30-9F67-425F-AB02-688D093A615A}" srcId="{FEADB499-157A-4B3D-B1A6-C79733BBBE86}" destId="{6C8D1F77-6D40-4EB2-991B-C8066A635BA1}" srcOrd="0" destOrd="0" parTransId="{BE0604BA-4023-43E1-BF51-05481DC14F5C}" sibTransId="{90BCC00A-1DC8-447F-9694-5D08221C7C59}"/>
    <dgm:cxn modelId="{A2303FE5-2929-44FE-AB12-96F2B47817A6}" srcId="{81E53F67-A82C-4153-91CC-DB953EE1ADE8}" destId="{C5843BB7-3AB6-4DCA-BA2B-D55383DCC535}" srcOrd="1" destOrd="0" parTransId="{CE594B8D-6981-4712-84DE-1D52E9502067}" sibTransId="{825F5A33-0EB9-4B31-B623-0A0A49A6CD48}"/>
    <dgm:cxn modelId="{8ADB9452-417F-494D-9F56-B035F31773F9}" type="presOf" srcId="{FEADB499-157A-4B3D-B1A6-C79733BBBE86}" destId="{5B899DC4-6C6D-4F62-8361-C81B63696B9F}" srcOrd="1" destOrd="0" presId="urn:microsoft.com/office/officeart/2005/8/layout/list1"/>
    <dgm:cxn modelId="{342A27BA-B269-4263-B66C-ECD3CE0F9F91}" type="presOf" srcId="{81E53F67-A82C-4153-91CC-DB953EE1ADE8}" destId="{B630877E-A026-4B0A-B504-7DD287922F8F}" srcOrd="0" destOrd="0" presId="urn:microsoft.com/office/officeart/2005/8/layout/list1"/>
    <dgm:cxn modelId="{AE5C7F49-C750-4132-A98A-5CDCA5726F46}" type="presOf" srcId="{C5843BB7-3AB6-4DCA-BA2B-D55383DCC535}" destId="{2D16D6C1-34D7-4182-A15F-27E35188CE88}" srcOrd="0" destOrd="0"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Yüksek Lisans</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dirty="0"/>
            <a:t>Öğrencilerimiz yüksek lisans derecesi ile mezun olmaktadır.</a:t>
          </a:r>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C5843BB7-3AB6-4DCA-BA2B-D55383DCC535}">
      <dgm:prSet phldrT="[Text]"/>
      <dgm:spPr/>
      <dgm:t>
        <a:bodyPr/>
        <a:lstStyle/>
        <a:p>
          <a:r>
            <a:rPr lang="tr-TR" dirty="0"/>
            <a:t>Doktora</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r>
            <a:rPr lang="tr-TR" dirty="0"/>
            <a:t>Aktif bir doktora programımız bulunmamaktadır.</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t>
        <a:bodyPr/>
        <a:lstStyle/>
        <a:p>
          <a:endParaRPr lang="tr-TR"/>
        </a:p>
      </dgm:t>
    </dgm:pt>
    <dgm:pt modelId="{5B899DC4-6C6D-4F62-8361-C81B63696B9F}" type="pres">
      <dgm:prSet presAssocID="{FEADB499-157A-4B3D-B1A6-C79733BBBE86}" presName="parentText" presStyleLbl="node1" presStyleIdx="0" presStyleCnt="2">
        <dgm:presLayoutVars>
          <dgm:chMax val="0"/>
          <dgm:bulletEnabled val="1"/>
        </dgm:presLayoutVars>
      </dgm:prSet>
      <dgm:spPr/>
      <dgm:t>
        <a:bodyPr/>
        <a:lstStyle/>
        <a:p>
          <a:endParaRPr lang="tr-TR"/>
        </a:p>
      </dgm:t>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custLinFactNeighborX="-3097">
        <dgm:presLayoutVars>
          <dgm:bulletEnabled val="1"/>
        </dgm:presLayoutVars>
      </dgm:prSet>
      <dgm:spPr/>
      <dgm:t>
        <a:bodyPr/>
        <a:lstStyle/>
        <a:p>
          <a:endParaRPr lang="tr-TR"/>
        </a:p>
      </dgm:t>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t>
        <a:bodyPr/>
        <a:lstStyle/>
        <a:p>
          <a:endParaRPr lang="tr-TR"/>
        </a:p>
      </dgm:t>
    </dgm:pt>
    <dgm:pt modelId="{88770953-0D09-4C4C-A4C8-FE540DCAC999}" type="pres">
      <dgm:prSet presAssocID="{C5843BB7-3AB6-4DCA-BA2B-D55383DCC535}" presName="parentText" presStyleLbl="node1" presStyleIdx="1" presStyleCnt="2">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dgm:presLayoutVars>
          <dgm:bulletEnabled val="1"/>
        </dgm:presLayoutVars>
      </dgm:prSet>
      <dgm:spPr/>
      <dgm:t>
        <a:bodyPr/>
        <a:lstStyle/>
        <a:p>
          <a:endParaRPr lang="tr-TR"/>
        </a:p>
      </dgm:t>
    </dgm:pt>
  </dgm:ptLst>
  <dgm:cxnLst>
    <dgm:cxn modelId="{1576CA91-4F31-468F-8722-1E7AD43B10C4}" type="presOf" srcId="{349EE816-E3D0-499A-A308-20504632AB9D}" destId="{11B6E6A6-6A89-411E-A453-83E718BCC102}" srcOrd="0" destOrd="0" presId="urn:microsoft.com/office/officeart/2005/8/layout/list1"/>
    <dgm:cxn modelId="{925EB1CC-4A0C-4F33-A460-73AF0A16C0D8}" type="presOf" srcId="{6C8D1F77-6D40-4EB2-991B-C8066A635BA1}" destId="{766A867A-7466-4AB6-8519-972390FF5887}" srcOrd="0" destOrd="0" presId="urn:microsoft.com/office/officeart/2005/8/layout/list1"/>
    <dgm:cxn modelId="{01467C98-4750-426E-BE5E-3CEF94EAE477}" type="presOf" srcId="{FEADB499-157A-4B3D-B1A6-C79733BBBE86}" destId="{8EB1E653-0E25-41B0-B0A4-C2D7BC3106C5}"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E374C6D5-8FCC-4491-BA5D-687F2D944278}" srcId="{81E53F67-A82C-4153-91CC-DB953EE1ADE8}" destId="{FEADB499-157A-4B3D-B1A6-C79733BBBE86}" srcOrd="0" destOrd="0" parTransId="{D7861241-D773-4AD8-BBE8-595EB6E6B1F8}" sibTransId="{D81E9281-EB35-4C82-BEDD-9305793CE6D2}"/>
    <dgm:cxn modelId="{E48B9680-945C-4596-B26E-F75F86DBC3C0}" type="presOf" srcId="{C5843BB7-3AB6-4DCA-BA2B-D55383DCC535}" destId="{88770953-0D09-4C4C-A4C8-FE540DCAC999}" srcOrd="1" destOrd="0" presId="urn:microsoft.com/office/officeart/2005/8/layout/list1"/>
    <dgm:cxn modelId="{E3FF2B30-9F67-425F-AB02-688D093A615A}" srcId="{FEADB499-157A-4B3D-B1A6-C79733BBBE86}" destId="{6C8D1F77-6D40-4EB2-991B-C8066A635BA1}" srcOrd="0" destOrd="0" parTransId="{BE0604BA-4023-43E1-BF51-05481DC14F5C}" sibTransId="{90BCC00A-1DC8-447F-9694-5D08221C7C59}"/>
    <dgm:cxn modelId="{A2303FE5-2929-44FE-AB12-96F2B47817A6}" srcId="{81E53F67-A82C-4153-91CC-DB953EE1ADE8}" destId="{C5843BB7-3AB6-4DCA-BA2B-D55383DCC535}" srcOrd="1" destOrd="0" parTransId="{CE594B8D-6981-4712-84DE-1D52E9502067}" sibTransId="{825F5A33-0EB9-4B31-B623-0A0A49A6CD48}"/>
    <dgm:cxn modelId="{8ADB9452-417F-494D-9F56-B035F31773F9}" type="presOf" srcId="{FEADB499-157A-4B3D-B1A6-C79733BBBE86}" destId="{5B899DC4-6C6D-4F62-8361-C81B63696B9F}" srcOrd="1" destOrd="0" presId="urn:microsoft.com/office/officeart/2005/8/layout/list1"/>
    <dgm:cxn modelId="{342A27BA-B269-4263-B66C-ECD3CE0F9F91}" type="presOf" srcId="{81E53F67-A82C-4153-91CC-DB953EE1ADE8}" destId="{B630877E-A026-4B0A-B504-7DD287922F8F}" srcOrd="0" destOrd="0" presId="urn:microsoft.com/office/officeart/2005/8/layout/list1"/>
    <dgm:cxn modelId="{AE5C7F49-C750-4132-A98A-5CDCA5726F46}" type="presOf" srcId="{C5843BB7-3AB6-4DCA-BA2B-D55383DCC535}" destId="{2D16D6C1-34D7-4182-A15F-27E35188CE88}" srcOrd="0" destOrd="0"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565318"/>
          <a:ext cx="10515600" cy="144585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708152" rIns="816127" bIns="241808" numCol="1" spcCol="1270" anchor="t" anchorCtr="0">
          <a:noAutofit/>
        </a:bodyPr>
        <a:lstStyle/>
        <a:p>
          <a:pPr marL="285750" lvl="1" indent="-285750" algn="l" defTabSz="1511300">
            <a:lnSpc>
              <a:spcPct val="90000"/>
            </a:lnSpc>
            <a:spcBef>
              <a:spcPct val="0"/>
            </a:spcBef>
            <a:spcAft>
              <a:spcPct val="15000"/>
            </a:spcAft>
            <a:buChar char="••"/>
          </a:pPr>
          <a:r>
            <a:rPr lang="tr-TR" sz="3400" kern="1200" dirty="0"/>
            <a:t>TIP PROGRAMI</a:t>
          </a:r>
        </a:p>
      </dsp:txBody>
      <dsp:txXfrm>
        <a:off x="0" y="565318"/>
        <a:ext cx="10515600" cy="1445850"/>
      </dsp:txXfrm>
    </dsp:sp>
    <dsp:sp modelId="{5B899DC4-6C6D-4F62-8361-C81B63696B9F}">
      <dsp:nvSpPr>
        <dsp:cNvPr id="0" name=""/>
        <dsp:cNvSpPr/>
      </dsp:nvSpPr>
      <dsp:spPr>
        <a:xfrm>
          <a:off x="525780" y="63478"/>
          <a:ext cx="7360920" cy="10036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511300">
            <a:lnSpc>
              <a:spcPct val="90000"/>
            </a:lnSpc>
            <a:spcBef>
              <a:spcPct val="0"/>
            </a:spcBef>
            <a:spcAft>
              <a:spcPct val="35000"/>
            </a:spcAft>
          </a:pPr>
          <a:r>
            <a:rPr lang="tr-TR" sz="3400" kern="1200" dirty="0"/>
            <a:t>Aktif (öğrenci alımına açık) olanlar</a:t>
          </a:r>
        </a:p>
      </dsp:txBody>
      <dsp:txXfrm>
        <a:off x="574776" y="112474"/>
        <a:ext cx="7262928" cy="905688"/>
      </dsp:txXfrm>
    </dsp:sp>
    <dsp:sp modelId="{11B6E6A6-6A89-411E-A453-83E718BCC102}">
      <dsp:nvSpPr>
        <dsp:cNvPr id="0" name=""/>
        <dsp:cNvSpPr/>
      </dsp:nvSpPr>
      <dsp:spPr>
        <a:xfrm>
          <a:off x="0" y="2696608"/>
          <a:ext cx="10515600" cy="19278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708152" rIns="816127" bIns="241808" numCol="1" spcCol="1270" anchor="t" anchorCtr="0">
          <a:noAutofit/>
        </a:bodyPr>
        <a:lstStyle/>
        <a:p>
          <a:pPr marL="285750" lvl="1" indent="-285750" algn="l" defTabSz="1511300">
            <a:lnSpc>
              <a:spcPct val="90000"/>
            </a:lnSpc>
            <a:spcBef>
              <a:spcPct val="0"/>
            </a:spcBef>
            <a:spcAft>
              <a:spcPct val="15000"/>
            </a:spcAft>
            <a:buChar char="••"/>
          </a:pPr>
          <a:r>
            <a:rPr lang="tr-TR" sz="3400" kern="1200" dirty="0"/>
            <a:t>Öğrenci alımına kapalı olan bir programımız bulunmamaktadır.</a:t>
          </a:r>
        </a:p>
      </dsp:txBody>
      <dsp:txXfrm>
        <a:off x="0" y="2696608"/>
        <a:ext cx="10515600" cy="1927800"/>
      </dsp:txXfrm>
    </dsp:sp>
    <dsp:sp modelId="{88770953-0D09-4C4C-A4C8-FE540DCAC999}">
      <dsp:nvSpPr>
        <dsp:cNvPr id="0" name=""/>
        <dsp:cNvSpPr/>
      </dsp:nvSpPr>
      <dsp:spPr>
        <a:xfrm>
          <a:off x="525780" y="2194768"/>
          <a:ext cx="7360920" cy="10036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511300">
            <a:lnSpc>
              <a:spcPct val="90000"/>
            </a:lnSpc>
            <a:spcBef>
              <a:spcPct val="0"/>
            </a:spcBef>
            <a:spcAft>
              <a:spcPct val="35000"/>
            </a:spcAft>
          </a:pPr>
          <a:r>
            <a:rPr lang="tr-TR" sz="3400" kern="1200" dirty="0"/>
            <a:t>Pasif (öğrenci alımına kapalı) olanlar</a:t>
          </a:r>
        </a:p>
      </dsp:txBody>
      <dsp:txXfrm>
        <a:off x="574776" y="2243764"/>
        <a:ext cx="7262928" cy="9056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565318"/>
          <a:ext cx="10515600" cy="1927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708152" rIns="816127" bIns="241808" numCol="1" spcCol="1270" anchor="t" anchorCtr="0">
          <a:noAutofit/>
        </a:bodyPr>
        <a:lstStyle/>
        <a:p>
          <a:pPr marL="285750" lvl="1" indent="-285750" algn="l" defTabSz="1511300">
            <a:lnSpc>
              <a:spcPct val="90000"/>
            </a:lnSpc>
            <a:spcBef>
              <a:spcPct val="0"/>
            </a:spcBef>
            <a:spcAft>
              <a:spcPct val="15000"/>
            </a:spcAft>
            <a:buChar char="••"/>
          </a:pPr>
          <a:r>
            <a:rPr lang="tr-TR" sz="3400" kern="1200" dirty="0"/>
            <a:t>Öğrencilerimiz yüksek lisans derecesi ile mezun olmaktadır.</a:t>
          </a:r>
        </a:p>
      </dsp:txBody>
      <dsp:txXfrm>
        <a:off x="0" y="565318"/>
        <a:ext cx="10515600" cy="1927800"/>
      </dsp:txXfrm>
    </dsp:sp>
    <dsp:sp modelId="{5B899DC4-6C6D-4F62-8361-C81B63696B9F}">
      <dsp:nvSpPr>
        <dsp:cNvPr id="0" name=""/>
        <dsp:cNvSpPr/>
      </dsp:nvSpPr>
      <dsp:spPr>
        <a:xfrm>
          <a:off x="525780" y="63478"/>
          <a:ext cx="7360920" cy="10036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511300">
            <a:lnSpc>
              <a:spcPct val="90000"/>
            </a:lnSpc>
            <a:spcBef>
              <a:spcPct val="0"/>
            </a:spcBef>
            <a:spcAft>
              <a:spcPct val="35000"/>
            </a:spcAft>
          </a:pPr>
          <a:r>
            <a:rPr lang="tr-TR" sz="3400" kern="1200" dirty="0"/>
            <a:t>Yüksek Lisans</a:t>
          </a:r>
        </a:p>
      </dsp:txBody>
      <dsp:txXfrm>
        <a:off x="574776" y="112474"/>
        <a:ext cx="7262928" cy="905688"/>
      </dsp:txXfrm>
    </dsp:sp>
    <dsp:sp modelId="{11B6E6A6-6A89-411E-A453-83E718BCC102}">
      <dsp:nvSpPr>
        <dsp:cNvPr id="0" name=""/>
        <dsp:cNvSpPr/>
      </dsp:nvSpPr>
      <dsp:spPr>
        <a:xfrm>
          <a:off x="0" y="3178558"/>
          <a:ext cx="10515600" cy="144585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708152" rIns="816127" bIns="241808" numCol="1" spcCol="1270" anchor="t" anchorCtr="0">
          <a:noAutofit/>
        </a:bodyPr>
        <a:lstStyle/>
        <a:p>
          <a:pPr marL="285750" lvl="1" indent="-285750" algn="l" defTabSz="1511300">
            <a:lnSpc>
              <a:spcPct val="90000"/>
            </a:lnSpc>
            <a:spcBef>
              <a:spcPct val="0"/>
            </a:spcBef>
            <a:spcAft>
              <a:spcPct val="15000"/>
            </a:spcAft>
            <a:buChar char="••"/>
          </a:pPr>
          <a:r>
            <a:rPr lang="tr-TR" sz="3400" kern="1200" dirty="0"/>
            <a:t>Aktif bir doktora programımız bulunmamaktadır.</a:t>
          </a:r>
        </a:p>
      </dsp:txBody>
      <dsp:txXfrm>
        <a:off x="0" y="3178558"/>
        <a:ext cx="10515600" cy="1445850"/>
      </dsp:txXfrm>
    </dsp:sp>
    <dsp:sp modelId="{88770953-0D09-4C4C-A4C8-FE540DCAC999}">
      <dsp:nvSpPr>
        <dsp:cNvPr id="0" name=""/>
        <dsp:cNvSpPr/>
      </dsp:nvSpPr>
      <dsp:spPr>
        <a:xfrm>
          <a:off x="525780" y="2676718"/>
          <a:ext cx="7360920" cy="10036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511300">
            <a:lnSpc>
              <a:spcPct val="90000"/>
            </a:lnSpc>
            <a:spcBef>
              <a:spcPct val="0"/>
            </a:spcBef>
            <a:spcAft>
              <a:spcPct val="35000"/>
            </a:spcAft>
          </a:pPr>
          <a:r>
            <a:rPr lang="tr-TR" sz="3400" kern="1200" dirty="0"/>
            <a:t>Doktora</a:t>
          </a:r>
        </a:p>
      </dsp:txBody>
      <dsp:txXfrm>
        <a:off x="574776" y="2725714"/>
        <a:ext cx="7262928" cy="90568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t>25.04.2025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2817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7174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7201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41930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B0662BFA-4C2C-4A38-AADE-FD7585A05BA6}" type="datetimeFigureOut">
              <a:rPr lang="tr-TR" smtClean="0"/>
              <a:t>25.04.2025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953205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B0662BFA-4C2C-4A38-AADE-FD7585A05BA6}" type="datetimeFigureOut">
              <a:rPr lang="tr-TR" smtClean="0"/>
              <a:t>25.04.2025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0040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0662BFA-4C2C-4A38-AADE-FD7585A05BA6}" type="datetimeFigureOut">
              <a:rPr lang="tr-TR" smtClean="0"/>
              <a:t>25.04.2025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5150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110442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245371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75592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38261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8830728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764973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36448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925618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7718454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9003773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7178417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3953602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1727616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14921141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2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8605462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3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35464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4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102903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5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19574595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6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5667678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7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4715134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8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11035739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9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15847368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0_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67628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62BFA-4C2C-4A38-AADE-FD7585A05BA6}" type="datetimeFigureOut">
              <a:rPr lang="tr-TR" smtClean="0"/>
              <a:t>25.04.2025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28E-6A3A-413A-86BA-B583F14BAED6}" type="slidenum">
              <a:rPr lang="tr-TR" smtClean="0"/>
              <a:t>‹#›</a:t>
            </a:fld>
            <a:endParaRPr lang="tr-TR"/>
          </a:p>
        </p:txBody>
      </p:sp>
    </p:spTree>
    <p:extLst>
      <p:ext uri="{BB962C8B-B14F-4D97-AF65-F5344CB8AC3E}">
        <p14:creationId xmlns:p14="http://schemas.microsoft.com/office/powerpoint/2010/main" val="3746538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 id="2147483695" r:id="rId20"/>
    <p:sldLayoutId id="2147483697" r:id="rId21"/>
    <p:sldLayoutId id="2147483699" r:id="rId22"/>
    <p:sldLayoutId id="2147483700" r:id="rId23"/>
    <p:sldLayoutId id="2147483701" r:id="rId24"/>
    <p:sldLayoutId id="2147483702" r:id="rId25"/>
    <p:sldLayoutId id="2147483703" r:id="rId26"/>
    <p:sldLayoutId id="2147483704" r:id="rId27"/>
    <p:sldLayoutId id="2147483705" r:id="rId28"/>
    <p:sldLayoutId id="2147483706" r:id="rId29"/>
    <p:sldLayoutId id="2147483707" r:id="rId30"/>
    <p:sldLayoutId id="2147483684" r:id="rId3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4.xml"/><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chart" Target="../charts/chart6.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7.xml"/><Relationship Id="rId5" Type="http://schemas.openxmlformats.org/officeDocument/2006/relationships/image" Target="../media/image23.pn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7.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3200" b="1" noProof="0" dirty="0">
                <a:solidFill>
                  <a:prstClr val="black">
                    <a:lumMod val="85000"/>
                    <a:lumOff val="15000"/>
                  </a:prstClr>
                </a:solidFill>
                <a:latin typeface="Times New Roman" panose="02020603050405020304" pitchFamily="18" charset="0"/>
                <a:cs typeface="Times New Roman" panose="02020603050405020304" pitchFamily="18" charset="0"/>
              </a:rPr>
              <a:t>         </a:t>
            </a:r>
            <a:r>
              <a:rPr lang="tr-TR" sz="4000" b="1" noProof="0" dirty="0">
                <a:solidFill>
                  <a:prstClr val="black">
                    <a:lumMod val="85000"/>
                    <a:lumOff val="15000"/>
                  </a:prstClr>
                </a:solidFill>
                <a:latin typeface="Times New Roman" panose="02020603050405020304" pitchFamily="18" charset="0"/>
                <a:cs typeface="Times New Roman" panose="02020603050405020304" pitchFamily="18" charset="0"/>
              </a:rPr>
              <a:t>TIP</a:t>
            </a:r>
            <a:r>
              <a:rPr lang="tr-TR" sz="4000" b="1" noProof="0" dirty="0">
                <a:solidFill>
                  <a:prstClr val="black">
                    <a:lumMod val="85000"/>
                    <a:lumOff val="15000"/>
                  </a:prstClr>
                </a:solidFill>
                <a:cs typeface="Times New Roman" panose="02020603050405020304" pitchFamily="18" charset="0"/>
              </a:rPr>
              <a:t> </a:t>
            </a:r>
            <a:r>
              <a:rPr kumimoji="0" lang="tr-TR" sz="4000" b="1" i="0" u="none" strike="noStrike" kern="1200" cap="none" spc="0" normalizeH="0" baseline="0" noProof="0" dirty="0" smtClean="0">
                <a:ln>
                  <a:noFill/>
                </a:ln>
                <a:solidFill>
                  <a:prstClr val="black">
                    <a:lumMod val="85000"/>
                    <a:lumOff val="15000"/>
                  </a:prstClr>
                </a:solidFill>
                <a:effectLst/>
                <a:uLnTx/>
                <a:uFillTx/>
                <a:cs typeface="Times New Roman" panose="02020603050405020304" pitchFamily="18" charset="0"/>
              </a:rPr>
              <a:t>FAKÜLTESİ</a:t>
            </a:r>
            <a:endPar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p:txBody>
      </p:sp>
      <p:sp>
        <p:nvSpPr>
          <p:cNvPr id="7" name="Dikdörtgen 6"/>
          <p:cNvSpPr/>
          <p:nvPr/>
        </p:nvSpPr>
        <p:spPr>
          <a:xfrm>
            <a:off x="3784803" y="4687372"/>
            <a:ext cx="4007251"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2024 Yılı Brifing Toplantısı</a:t>
            </a:r>
          </a:p>
          <a:p>
            <a:pPr algn="ctr"/>
            <a:r>
              <a:rPr lang="tr-TR" sz="2800" b="1" dirty="0">
                <a:solidFill>
                  <a:prstClr val="black">
                    <a:lumMod val="85000"/>
                    <a:lumOff val="15000"/>
                  </a:prstClr>
                </a:solidFill>
                <a:cs typeface="Times New Roman" panose="02020603050405020304" pitchFamily="18" charset="0"/>
              </a:rPr>
              <a:t>25/04/2025</a:t>
            </a:r>
            <a:endParaRPr lang="tr-TR" sz="2800" dirty="0"/>
          </a:p>
        </p:txBody>
      </p:sp>
    </p:spTree>
    <p:extLst>
      <p:ext uri="{BB962C8B-B14F-4D97-AF65-F5344CB8AC3E}">
        <p14:creationId xmlns:p14="http://schemas.microsoft.com/office/powerpoint/2010/main" val="8756071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838200" y="1388963"/>
            <a:ext cx="8074306" cy="2257426"/>
          </a:xfrm>
        </p:spPr>
        <p:txBody>
          <a:bodyPr/>
          <a:lstStyle/>
          <a:p>
            <a:pPr algn="just"/>
            <a:r>
              <a:rPr lang="tr-TR" dirty="0"/>
              <a:t>Siirt Üniversitesi Tıp Fakültesi’nin misyonu; bilgi ve beceri sahibi, toplumun sağlığını önceleyen, ulusal ve uluslararası düzeyde araştırmalar yapan, kaliteli sağlık hizmeti sunan hekimler yetiştirmektir.</a:t>
            </a:r>
          </a:p>
        </p:txBody>
      </p:sp>
    </p:spTree>
    <p:extLst>
      <p:ext uri="{BB962C8B-B14F-4D97-AF65-F5344CB8AC3E}">
        <p14:creationId xmlns:p14="http://schemas.microsoft.com/office/powerpoint/2010/main" val="1880216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838200" y="1388963"/>
            <a:ext cx="8074306" cy="2257426"/>
          </a:xfrm>
        </p:spPr>
        <p:txBody>
          <a:bodyPr/>
          <a:lstStyle/>
          <a:p>
            <a:pPr algn="just"/>
            <a:r>
              <a:rPr lang="tr-TR" dirty="0"/>
              <a:t>Siirt Üniversitesi Tıp Fakültesinin vizyonu; insani değerleri önemseyen, tıp eğitimi, sağlık hizmeti ve araştırma bakımından tercih edilen tıp fakülteleri arasında yer almaktır.</a:t>
            </a:r>
          </a:p>
        </p:txBody>
      </p:sp>
    </p:spTree>
    <p:extLst>
      <p:ext uri="{BB962C8B-B14F-4D97-AF65-F5344CB8AC3E}">
        <p14:creationId xmlns:p14="http://schemas.microsoft.com/office/powerpoint/2010/main" val="11097524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92500"/>
          </a:bodyPr>
          <a:lstStyle/>
          <a:p>
            <a:r>
              <a:rPr lang="tr-TR" dirty="0"/>
              <a:t>Prof. Dr. Nihat ŞINDAK (Dekan V.)</a:t>
            </a:r>
          </a:p>
        </p:txBody>
      </p:sp>
      <p:pic>
        <p:nvPicPr>
          <p:cNvPr id="11" name="Resim Yer Tutucusu 10"/>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l="18223" r="18223"/>
          <a:stretch>
            <a:fillRect/>
          </a:stretch>
        </p:blipFill>
        <p:spPr/>
      </p:pic>
      <p:pic>
        <p:nvPicPr>
          <p:cNvPr id="12" name="Resim Yer Tutucusu 11"/>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3197" r="3197"/>
          <a:stretch>
            <a:fillRect/>
          </a:stretch>
        </p:blipFill>
        <p:spPr/>
      </p:pic>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p:txBody>
          <a:bodyPr/>
          <a:lstStyle/>
          <a:p>
            <a:r>
              <a:rPr lang="tr-TR" dirty="0"/>
              <a:t>Doç. Dr. Fatih TAŞ (Dekan Yrd.)</a:t>
            </a:r>
          </a:p>
        </p:txBody>
      </p:sp>
      <p:pic>
        <p:nvPicPr>
          <p:cNvPr id="13" name="Resim Yer Tutucusu 12"/>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l="25828" r="25828"/>
          <a:stretch>
            <a:fillRect/>
          </a:stretch>
        </p:blipFill>
        <p:spPr/>
      </p:pic>
      <p:sp>
        <p:nvSpPr>
          <p:cNvPr id="8" name="Text Placeholder 7">
            <a:extLst>
              <a:ext uri="{FF2B5EF4-FFF2-40B4-BE49-F238E27FC236}">
                <a16:creationId xmlns:a16="http://schemas.microsoft.com/office/drawing/2014/main" id="{53A7A8B4-DB11-00FF-DEB5-E0A17EE306D6}"/>
              </a:ext>
            </a:extLst>
          </p:cNvPr>
          <p:cNvSpPr>
            <a:spLocks noGrp="1"/>
          </p:cNvSpPr>
          <p:nvPr>
            <p:ph type="body" sz="quarter" idx="20"/>
          </p:nvPr>
        </p:nvSpPr>
        <p:spPr/>
        <p:txBody>
          <a:bodyPr>
            <a:normAutofit fontScale="92500" lnSpcReduction="10000"/>
          </a:bodyPr>
          <a:lstStyle/>
          <a:p>
            <a:r>
              <a:rPr lang="tr-TR" dirty="0"/>
              <a:t>Dr. </a:t>
            </a:r>
            <a:r>
              <a:rPr lang="tr-TR" dirty="0" err="1"/>
              <a:t>Öğr</a:t>
            </a:r>
            <a:r>
              <a:rPr lang="tr-TR" dirty="0"/>
              <a:t>. Üyesi Çiğdem GÜNGÖRMEZ (Dekan Yrd.)</a:t>
            </a:r>
          </a:p>
        </p:txBody>
      </p:sp>
      <p:pic>
        <p:nvPicPr>
          <p:cNvPr id="14" name="Resim Yer Tutucusu 13"/>
          <p:cNvPicPr>
            <a:picLocks noGrp="1" noChangeAspect="1"/>
          </p:cNvPicPr>
          <p:nvPr>
            <p:ph type="pic" sz="quarter" idx="21"/>
          </p:nvPr>
        </p:nvPicPr>
        <p:blipFill>
          <a:blip r:embed="rId5">
            <a:extLst>
              <a:ext uri="{28A0092B-C50C-407E-A947-70E740481C1C}">
                <a14:useLocalDpi xmlns:a14="http://schemas.microsoft.com/office/drawing/2010/main" val="0"/>
              </a:ext>
            </a:extLst>
          </a:blip>
          <a:srcRect l="19460" r="19460"/>
          <a:stretch>
            <a:fillRect/>
          </a:stretch>
        </p:blipFill>
        <p:spPr>
          <a:xfrm>
            <a:off x="7891285" y="3660954"/>
            <a:ext cx="1439328" cy="1990546"/>
          </a:xfrm>
        </p:spPr>
      </p:pic>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p:txBody>
          <a:bodyPr>
            <a:normAutofit fontScale="92500" lnSpcReduction="10000"/>
          </a:bodyPr>
          <a:lstStyle/>
          <a:p>
            <a:r>
              <a:rPr lang="tr-TR" dirty="0"/>
              <a:t>Ferhan ARSLAN                              (Fakülte Sekreteri)</a:t>
            </a:r>
          </a:p>
        </p:txBody>
      </p:sp>
    </p:spTree>
    <p:extLst>
      <p:ext uri="{BB962C8B-B14F-4D97-AF65-F5344CB8AC3E}">
        <p14:creationId xmlns:p14="http://schemas.microsoft.com/office/powerpoint/2010/main" val="6683088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2597815329"/>
              </p:ext>
            </p:extLst>
          </p:nvPr>
        </p:nvGraphicFramePr>
        <p:xfrm>
          <a:off x="1323109" y="1296366"/>
          <a:ext cx="8218714" cy="2573340"/>
        </p:xfrm>
        <a:graphic>
          <a:graphicData uri="http://schemas.openxmlformats.org/drawingml/2006/table">
            <a:tbl>
              <a:tblPr firstRow="1" bandRow="1">
                <a:tableStyleId>{74C1A8A3-306A-4EB7-A6B1-4F7E0EB9C5D6}</a:tableStyleId>
              </a:tblPr>
              <a:tblGrid>
                <a:gridCol w="2736735">
                  <a:extLst>
                    <a:ext uri="{9D8B030D-6E8A-4147-A177-3AD203B41FA5}">
                      <a16:colId xmlns:a16="http://schemas.microsoft.com/office/drawing/2014/main" val="3834614422"/>
                    </a:ext>
                  </a:extLst>
                </a:gridCol>
                <a:gridCol w="5481979">
                  <a:extLst>
                    <a:ext uri="{9D8B030D-6E8A-4147-A177-3AD203B41FA5}">
                      <a16:colId xmlns:a16="http://schemas.microsoft.com/office/drawing/2014/main" val="200479393"/>
                    </a:ext>
                  </a:extLst>
                </a:gridCol>
              </a:tblGrid>
              <a:tr h="36762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67620">
                <a:tc>
                  <a:txBody>
                    <a:bodyPr/>
                    <a:lstStyle/>
                    <a:p>
                      <a:r>
                        <a:rPr lang="tr-TR" dirty="0"/>
                        <a:t>Ferhan</a:t>
                      </a:r>
                      <a:r>
                        <a:rPr lang="tr-TR" baseline="0" dirty="0"/>
                        <a:t> ARSLAN</a:t>
                      </a:r>
                      <a:endParaRPr lang="tr-TR" dirty="0"/>
                    </a:p>
                  </a:txBody>
                  <a:tcPr/>
                </a:tc>
                <a:tc>
                  <a:txBody>
                    <a:bodyPr/>
                    <a:lstStyle/>
                    <a:p>
                      <a:r>
                        <a:rPr lang="tr-TR" dirty="0"/>
                        <a:t>FAKÜLTE SEKRETERİ</a:t>
                      </a:r>
                    </a:p>
                  </a:txBody>
                  <a:tcPr/>
                </a:tc>
                <a:extLst>
                  <a:ext uri="{0D108BD9-81ED-4DB2-BD59-A6C34878D82A}">
                    <a16:rowId xmlns:a16="http://schemas.microsoft.com/office/drawing/2014/main" val="1880042307"/>
                  </a:ext>
                </a:extLst>
              </a:tr>
              <a:tr h="367620">
                <a:tc>
                  <a:txBody>
                    <a:bodyPr/>
                    <a:lstStyle/>
                    <a:p>
                      <a:r>
                        <a:rPr lang="tr-TR" dirty="0"/>
                        <a:t>HASAN</a:t>
                      </a:r>
                      <a:r>
                        <a:rPr lang="tr-TR" baseline="0" dirty="0"/>
                        <a:t> ELİNÇ</a:t>
                      </a:r>
                      <a:endParaRPr lang="tr-TR" dirty="0"/>
                    </a:p>
                  </a:txBody>
                  <a:tcPr/>
                </a:tc>
                <a:tc>
                  <a:txBody>
                    <a:bodyPr/>
                    <a:lstStyle/>
                    <a:p>
                      <a:r>
                        <a:rPr lang="tr-TR" dirty="0"/>
                        <a:t>SAĞLIK</a:t>
                      </a:r>
                      <a:r>
                        <a:rPr lang="tr-TR" baseline="0" dirty="0"/>
                        <a:t> TEKNİKERİ</a:t>
                      </a:r>
                      <a:endParaRPr lang="tr-TR" dirty="0"/>
                    </a:p>
                  </a:txBody>
                  <a:tcPr/>
                </a:tc>
                <a:extLst>
                  <a:ext uri="{0D108BD9-81ED-4DB2-BD59-A6C34878D82A}">
                    <a16:rowId xmlns:a16="http://schemas.microsoft.com/office/drawing/2014/main" val="2070324419"/>
                  </a:ext>
                </a:extLst>
              </a:tr>
              <a:tr h="367620">
                <a:tc>
                  <a:txBody>
                    <a:bodyPr/>
                    <a:lstStyle/>
                    <a:p>
                      <a:r>
                        <a:rPr lang="tr-TR" dirty="0"/>
                        <a:t>PINAR</a:t>
                      </a:r>
                      <a:r>
                        <a:rPr lang="tr-TR" baseline="0" dirty="0"/>
                        <a:t> ERKOYUNCU</a:t>
                      </a:r>
                      <a:endParaRPr lang="tr-TR" dirty="0"/>
                    </a:p>
                  </a:txBody>
                  <a:tcPr/>
                </a:tc>
                <a:tc>
                  <a:txBody>
                    <a:bodyPr/>
                    <a:lstStyle/>
                    <a:p>
                      <a:r>
                        <a:rPr lang="tr-TR" dirty="0"/>
                        <a:t>BİLGİSAYAR İŞLETMENİ</a:t>
                      </a:r>
                    </a:p>
                  </a:txBody>
                  <a:tcPr/>
                </a:tc>
                <a:extLst>
                  <a:ext uri="{0D108BD9-81ED-4DB2-BD59-A6C34878D82A}">
                    <a16:rowId xmlns:a16="http://schemas.microsoft.com/office/drawing/2014/main" val="800317930"/>
                  </a:ext>
                </a:extLst>
              </a:tr>
              <a:tr h="367620">
                <a:tc>
                  <a:txBody>
                    <a:bodyPr/>
                    <a:lstStyle/>
                    <a:p>
                      <a:r>
                        <a:rPr lang="tr-TR" dirty="0"/>
                        <a:t>ESRA</a:t>
                      </a:r>
                      <a:r>
                        <a:rPr lang="tr-TR" baseline="0" dirty="0"/>
                        <a:t> ASLAN</a:t>
                      </a:r>
                      <a:endParaRPr lang="tr-TR" dirty="0"/>
                    </a:p>
                  </a:txBody>
                  <a:tcPr/>
                </a:tc>
                <a:tc>
                  <a:txBody>
                    <a:bodyPr/>
                    <a:lstStyle/>
                    <a:p>
                      <a:r>
                        <a:rPr lang="tr-TR" dirty="0"/>
                        <a:t>BİLGİSAYAR İŞLETMENİ</a:t>
                      </a:r>
                    </a:p>
                  </a:txBody>
                  <a:tcPr/>
                </a:tc>
                <a:extLst>
                  <a:ext uri="{0D108BD9-81ED-4DB2-BD59-A6C34878D82A}">
                    <a16:rowId xmlns:a16="http://schemas.microsoft.com/office/drawing/2014/main" val="153854937"/>
                  </a:ext>
                </a:extLst>
              </a:tr>
              <a:tr h="367620">
                <a:tc>
                  <a:txBody>
                    <a:bodyPr/>
                    <a:lstStyle/>
                    <a:p>
                      <a:r>
                        <a:rPr lang="tr-TR" dirty="0"/>
                        <a:t>MEDENİ</a:t>
                      </a:r>
                      <a:r>
                        <a:rPr lang="tr-TR" baseline="0" dirty="0"/>
                        <a:t> KAÇMAZ</a:t>
                      </a:r>
                      <a:endParaRPr lang="tr-TR" dirty="0"/>
                    </a:p>
                  </a:txBody>
                  <a:tcPr/>
                </a:tc>
                <a:tc>
                  <a:txBody>
                    <a:bodyPr/>
                    <a:lstStyle/>
                    <a:p>
                      <a:r>
                        <a:rPr lang="tr-TR" dirty="0"/>
                        <a:t>BİLGİSAYAR İŞLETMENİ</a:t>
                      </a:r>
                    </a:p>
                  </a:txBody>
                  <a:tcPr/>
                </a:tc>
                <a:extLst>
                  <a:ext uri="{0D108BD9-81ED-4DB2-BD59-A6C34878D82A}">
                    <a16:rowId xmlns:a16="http://schemas.microsoft.com/office/drawing/2014/main" val="2839981222"/>
                  </a:ext>
                </a:extLst>
              </a:tr>
              <a:tr h="367620">
                <a:tc>
                  <a:txBody>
                    <a:bodyPr/>
                    <a:lstStyle/>
                    <a:p>
                      <a:r>
                        <a:rPr lang="tr-TR" dirty="0"/>
                        <a:t>VEDAT</a:t>
                      </a:r>
                      <a:r>
                        <a:rPr lang="tr-TR" baseline="0" dirty="0"/>
                        <a:t> AÇIKGÖZ</a:t>
                      </a:r>
                      <a:endParaRPr lang="tr-TR" dirty="0"/>
                    </a:p>
                  </a:txBody>
                  <a:tcPr/>
                </a:tc>
                <a:tc>
                  <a:txBody>
                    <a:bodyPr/>
                    <a:lstStyle/>
                    <a:p>
                      <a:r>
                        <a:rPr lang="tr-TR" dirty="0"/>
                        <a:t>SÜREKLİ İŞÇİ</a:t>
                      </a:r>
                    </a:p>
                  </a:txBody>
                  <a:tcPr/>
                </a:tc>
                <a:extLst>
                  <a:ext uri="{0D108BD9-81ED-4DB2-BD59-A6C34878D82A}">
                    <a16:rowId xmlns:a16="http://schemas.microsoft.com/office/drawing/2014/main" val="3153591477"/>
                  </a:ext>
                </a:extLst>
              </a:tr>
            </a:tbl>
          </a:graphicData>
        </a:graphic>
      </p:graphicFrame>
    </p:spTree>
    <p:extLst>
      <p:ext uri="{BB962C8B-B14F-4D97-AF65-F5344CB8AC3E}">
        <p14:creationId xmlns:p14="http://schemas.microsoft.com/office/powerpoint/2010/main" val="34541754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BÖLÜMLERİMİZ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1967307765"/>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TEMEL TIP BİLİMLERİ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826980341"/>
              </p:ext>
            </p:extLst>
          </p:nvPr>
        </p:nvGraphicFramePr>
        <p:xfrm>
          <a:off x="261257" y="1389063"/>
          <a:ext cx="4582886" cy="4238851"/>
        </p:xfrm>
        <a:graphic>
          <a:graphicData uri="http://schemas.openxmlformats.org/drawingml/2006/chart">
            <c:chart xmlns:c="http://schemas.openxmlformats.org/drawingml/2006/chart" xmlns:r="http://schemas.openxmlformats.org/officeDocument/2006/relationships" r:id="rId2"/>
          </a:graphicData>
        </a:graphic>
      </p:graphicFrame>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050972" y="2275456"/>
            <a:ext cx="6879771" cy="181757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t>Temel Tıp Bilimleri bölümü olarak öne çıkan özelliklerimiz arasında:</a:t>
            </a:r>
          </a:p>
          <a:p>
            <a:r>
              <a:rPr lang="tr-TR" sz="2000" b="1" dirty="0"/>
              <a:t>Nitelikli Akademik Yayınlar</a:t>
            </a:r>
          </a:p>
          <a:p>
            <a:r>
              <a:rPr lang="tr-TR" sz="2000" b="1" dirty="0"/>
              <a:t>Ulusal ve Uluslararası Projeler</a:t>
            </a:r>
          </a:p>
          <a:p>
            <a:r>
              <a:rPr lang="tr-TR" sz="2000" b="1" dirty="0"/>
              <a:t>Yenilikçi Buluşlar</a:t>
            </a:r>
          </a:p>
        </p:txBody>
      </p:sp>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8F3CBD6-501B-A1D8-F913-BD0FEC534EB1}"/>
              </a:ext>
            </a:extLst>
          </p:cNvPr>
          <p:cNvSpPr>
            <a:spLocks noGrp="1"/>
          </p:cNvSpPr>
          <p:nvPr>
            <p:ph type="title"/>
          </p:nvPr>
        </p:nvSpPr>
        <p:spPr/>
        <p:txBody>
          <a:bodyPr/>
          <a:lstStyle/>
          <a:p>
            <a:r>
              <a:rPr lang="tr-TR" dirty="0"/>
              <a:t>TEMEL TIP BİLİMLERİ BÖLÜMÜ</a:t>
            </a:r>
          </a:p>
        </p:txBody>
      </p:sp>
      <p:sp>
        <p:nvSpPr>
          <p:cNvPr id="3" name="İçerik Yer Tutucusu 2">
            <a:extLst>
              <a:ext uri="{FF2B5EF4-FFF2-40B4-BE49-F238E27FC236}">
                <a16:creationId xmlns:a16="http://schemas.microsoft.com/office/drawing/2014/main" id="{C36C33BD-5811-80FD-FEA7-07267716813C}"/>
              </a:ext>
            </a:extLst>
          </p:cNvPr>
          <p:cNvSpPr>
            <a:spLocks noGrp="1"/>
          </p:cNvSpPr>
          <p:nvPr>
            <p:ph idx="1"/>
          </p:nvPr>
        </p:nvSpPr>
        <p:spPr>
          <a:xfrm>
            <a:off x="413657" y="1388964"/>
            <a:ext cx="5595257" cy="1750208"/>
          </a:xfrm>
        </p:spPr>
        <p:txBody>
          <a:bodyPr>
            <a:normAutofit fontScale="92500"/>
          </a:bodyPr>
          <a:lstStyle/>
          <a:p>
            <a:pPr marL="0" indent="0" algn="ctr">
              <a:buNone/>
            </a:pPr>
            <a:r>
              <a:rPr lang="tr-TR" b="1" dirty="0"/>
              <a:t>Siirt Üniversitesi Tıp Fakültesi Temel Tıp Bilimleri Bölümü Tıbbi Mikrobiyoloji Anabilim Dalı Başkanı Doç. Dr. Ömer </a:t>
            </a:r>
            <a:r>
              <a:rPr lang="tr-TR" b="1" dirty="0" err="1"/>
              <a:t>ACER’in</a:t>
            </a:r>
            <a:r>
              <a:rPr lang="tr-TR" b="1" dirty="0"/>
              <a:t> TÜBİTAK 2219 Başarısı</a:t>
            </a:r>
          </a:p>
        </p:txBody>
      </p:sp>
      <p:sp>
        <p:nvSpPr>
          <p:cNvPr id="6" name="İçerik Yer Tutucusu 5">
            <a:extLst>
              <a:ext uri="{FF2B5EF4-FFF2-40B4-BE49-F238E27FC236}">
                <a16:creationId xmlns:a16="http://schemas.microsoft.com/office/drawing/2014/main" id="{9957D8F5-ABCB-EFC9-0F3C-224CD8BC07AC}"/>
              </a:ext>
            </a:extLst>
          </p:cNvPr>
          <p:cNvSpPr>
            <a:spLocks noGrp="1"/>
          </p:cNvSpPr>
          <p:nvPr>
            <p:ph idx="15"/>
          </p:nvPr>
        </p:nvSpPr>
        <p:spPr>
          <a:xfrm>
            <a:off x="413657" y="3139172"/>
            <a:ext cx="5464630" cy="2837084"/>
          </a:xfrm>
        </p:spPr>
        <p:txBody>
          <a:bodyPr>
            <a:normAutofit fontScale="77500" lnSpcReduction="20000"/>
          </a:bodyPr>
          <a:lstStyle/>
          <a:p>
            <a:pPr marL="0" indent="0" algn="just">
              <a:buNone/>
            </a:pPr>
            <a:r>
              <a:rPr lang="tr-TR" dirty="0"/>
              <a:t>Doç. Dr. Ömer ACER, 2219 Yurt Dışı Doktora Sonrası Araştırma Burs Programı'nın 2023 yılı 2 döneminde ‘’Biyofilm matrisi parçalayan enzimlerin, Bordetella </a:t>
            </a:r>
            <a:r>
              <a:rPr lang="tr-TR" dirty="0" err="1"/>
              <a:t>pertussis'in</a:t>
            </a:r>
            <a:r>
              <a:rPr lang="tr-TR" dirty="0"/>
              <a:t> konak bağışıklık bileşenleri tarafından öldürülmesini ve </a:t>
            </a:r>
            <a:r>
              <a:rPr lang="tr-TR" dirty="0" err="1"/>
              <a:t>aselüler</a:t>
            </a:r>
            <a:r>
              <a:rPr lang="tr-TR" dirty="0"/>
              <a:t> aşıların (</a:t>
            </a:r>
            <a:r>
              <a:rPr lang="tr-TR" dirty="0" err="1"/>
              <a:t>aPV</a:t>
            </a:r>
            <a:r>
              <a:rPr lang="tr-TR" dirty="0"/>
              <a:t>) etkinliğini artırma yeteneklerinin belirlenmesi’’ başlıklı çalışmasını Amerika’daki Dünyanın en iyi üniversitelerinden Ohio </a:t>
            </a:r>
            <a:r>
              <a:rPr lang="tr-TR" dirty="0" err="1"/>
              <a:t>State</a:t>
            </a:r>
            <a:r>
              <a:rPr lang="tr-TR" dirty="0"/>
              <a:t> Üniversitesi Tıp Fakültesinde gerçekleştirmek üzere TÜBİTAK’tan destek almaya hak kazanmıştır.</a:t>
            </a:r>
          </a:p>
        </p:txBody>
      </p:sp>
      <p:pic>
        <p:nvPicPr>
          <p:cNvPr id="10" name="İçerik Yer Tutucusu 6">
            <a:extLst>
              <a:ext uri="{FF2B5EF4-FFF2-40B4-BE49-F238E27FC236}">
                <a16:creationId xmlns:a16="http://schemas.microsoft.com/office/drawing/2014/main" id="{2D662ADE-8173-F705-12E9-E0CBA8A96D93}"/>
              </a:ext>
            </a:extLst>
          </p:cNvPr>
          <p:cNvPicPr>
            <a:picLocks noChangeAspect="1"/>
          </p:cNvPicPr>
          <p:nvPr/>
        </p:nvPicPr>
        <p:blipFill>
          <a:blip r:embed="rId2"/>
          <a:stretch>
            <a:fillRect/>
          </a:stretch>
        </p:blipFill>
        <p:spPr>
          <a:xfrm>
            <a:off x="9118600" y="3530600"/>
            <a:ext cx="2930525" cy="2847200"/>
          </a:xfrm>
          <a:prstGeom prst="rect">
            <a:avLst/>
          </a:prstGeom>
        </p:spPr>
      </p:pic>
      <p:pic>
        <p:nvPicPr>
          <p:cNvPr id="11" name="Resim 10"/>
          <p:cNvPicPr>
            <a:picLocks noChangeAspect="1"/>
          </p:cNvPicPr>
          <p:nvPr/>
        </p:nvPicPr>
        <p:blipFill>
          <a:blip r:embed="rId3"/>
          <a:stretch>
            <a:fillRect/>
          </a:stretch>
        </p:blipFill>
        <p:spPr>
          <a:xfrm>
            <a:off x="6578599" y="666999"/>
            <a:ext cx="5470525" cy="2709553"/>
          </a:xfrm>
          <a:prstGeom prst="rect">
            <a:avLst/>
          </a:prstGeom>
        </p:spPr>
      </p:pic>
    </p:spTree>
    <p:extLst>
      <p:ext uri="{BB962C8B-B14F-4D97-AF65-F5344CB8AC3E}">
        <p14:creationId xmlns:p14="http://schemas.microsoft.com/office/powerpoint/2010/main" val="14989036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8F3CBD6-501B-A1D8-F913-BD0FEC534EB1}"/>
              </a:ext>
            </a:extLst>
          </p:cNvPr>
          <p:cNvSpPr>
            <a:spLocks noGrp="1"/>
          </p:cNvSpPr>
          <p:nvPr>
            <p:ph type="title"/>
          </p:nvPr>
        </p:nvSpPr>
        <p:spPr/>
        <p:txBody>
          <a:bodyPr/>
          <a:lstStyle/>
          <a:p>
            <a:r>
              <a:rPr lang="tr-TR" dirty="0"/>
              <a:t>TEMEL TIP BİLİMLERİ BÖLÜMÜ</a:t>
            </a:r>
          </a:p>
        </p:txBody>
      </p:sp>
      <p:sp>
        <p:nvSpPr>
          <p:cNvPr id="3" name="İçerik Yer Tutucusu 2">
            <a:extLst>
              <a:ext uri="{FF2B5EF4-FFF2-40B4-BE49-F238E27FC236}">
                <a16:creationId xmlns:a16="http://schemas.microsoft.com/office/drawing/2014/main" id="{C36C33BD-5811-80FD-FEA7-07267716813C}"/>
              </a:ext>
            </a:extLst>
          </p:cNvPr>
          <p:cNvSpPr>
            <a:spLocks noGrp="1"/>
          </p:cNvSpPr>
          <p:nvPr>
            <p:ph idx="1"/>
          </p:nvPr>
        </p:nvSpPr>
        <p:spPr>
          <a:xfrm>
            <a:off x="413657" y="1871132"/>
            <a:ext cx="5595257" cy="1268039"/>
          </a:xfrm>
        </p:spPr>
        <p:txBody>
          <a:bodyPr>
            <a:normAutofit/>
          </a:bodyPr>
          <a:lstStyle/>
          <a:p>
            <a:pPr marL="0" indent="0" algn="ctr">
              <a:buNone/>
            </a:pPr>
            <a:r>
              <a:rPr lang="tr-TR" b="1" dirty="0"/>
              <a:t>Siirt Üniversitesi Tıp Fakültesi “Sağlık” Alanında 1. Oldu</a:t>
            </a:r>
          </a:p>
        </p:txBody>
      </p:sp>
      <p:sp>
        <p:nvSpPr>
          <p:cNvPr id="4" name="Resim Yer Tutucusu 3">
            <a:extLst>
              <a:ext uri="{FF2B5EF4-FFF2-40B4-BE49-F238E27FC236}">
                <a16:creationId xmlns:a16="http://schemas.microsoft.com/office/drawing/2014/main" id="{680EB896-FE52-94AD-F575-D253897D6234}"/>
              </a:ext>
            </a:extLst>
          </p:cNvPr>
          <p:cNvSpPr>
            <a:spLocks noGrp="1"/>
          </p:cNvSpPr>
          <p:nvPr>
            <p:ph type="pic" sz="quarter" idx="13"/>
          </p:nvPr>
        </p:nvSpPr>
        <p:spPr>
          <a:xfrm>
            <a:off x="6433458" y="1737675"/>
            <a:ext cx="5615668" cy="1052786"/>
          </a:xfrm>
        </p:spPr>
        <p:txBody>
          <a:bodyPr/>
          <a:lstStyle/>
          <a:p>
            <a:pPr marL="0" indent="0" algn="ctr">
              <a:buNone/>
            </a:pPr>
            <a:endParaRPr lang="tr-TR" b="1" dirty="0"/>
          </a:p>
        </p:txBody>
      </p:sp>
      <p:sp>
        <p:nvSpPr>
          <p:cNvPr id="5" name="Resim Yer Tutucusu 4">
            <a:extLst>
              <a:ext uri="{FF2B5EF4-FFF2-40B4-BE49-F238E27FC236}">
                <a16:creationId xmlns:a16="http://schemas.microsoft.com/office/drawing/2014/main" id="{6077F791-4203-4338-D9C9-DC7AEC3B3437}"/>
              </a:ext>
            </a:extLst>
          </p:cNvPr>
          <p:cNvSpPr>
            <a:spLocks noGrp="1"/>
          </p:cNvSpPr>
          <p:nvPr>
            <p:ph type="pic" sz="quarter" idx="14"/>
          </p:nvPr>
        </p:nvSpPr>
        <p:spPr>
          <a:xfrm>
            <a:off x="6433458" y="3028392"/>
            <a:ext cx="5464630" cy="2837084"/>
          </a:xfrm>
        </p:spPr>
        <p:txBody>
          <a:bodyPr>
            <a:normAutofit/>
          </a:bodyPr>
          <a:lstStyle/>
          <a:p>
            <a:pPr marL="0" indent="0" algn="just">
              <a:buNone/>
            </a:pPr>
            <a:r>
              <a:rPr lang="tr-TR" b="0" i="0" dirty="0" smtClean="0">
                <a:solidFill>
                  <a:srgbClr val="000000"/>
                </a:solidFill>
                <a:effectLst/>
                <a:latin typeface="sg"/>
              </a:rPr>
              <a:t> </a:t>
            </a:r>
            <a:endParaRPr lang="tr-TR" dirty="0"/>
          </a:p>
        </p:txBody>
      </p:sp>
      <p:sp>
        <p:nvSpPr>
          <p:cNvPr id="6" name="İçerik Yer Tutucusu 5">
            <a:extLst>
              <a:ext uri="{FF2B5EF4-FFF2-40B4-BE49-F238E27FC236}">
                <a16:creationId xmlns:a16="http://schemas.microsoft.com/office/drawing/2014/main" id="{9957D8F5-ABCB-EFC9-0F3C-224CD8BC07AC}"/>
              </a:ext>
            </a:extLst>
          </p:cNvPr>
          <p:cNvSpPr>
            <a:spLocks noGrp="1"/>
          </p:cNvSpPr>
          <p:nvPr>
            <p:ph idx="15"/>
          </p:nvPr>
        </p:nvSpPr>
        <p:spPr>
          <a:xfrm>
            <a:off x="413657" y="3139172"/>
            <a:ext cx="5464630" cy="2837084"/>
          </a:xfrm>
        </p:spPr>
        <p:txBody>
          <a:bodyPr>
            <a:normAutofit fontScale="70000" lnSpcReduction="20000"/>
          </a:bodyPr>
          <a:lstStyle/>
          <a:p>
            <a:pPr marL="0" indent="0" algn="just">
              <a:buNone/>
            </a:pPr>
            <a:r>
              <a:rPr lang="tr-TR" dirty="0">
                <a:solidFill>
                  <a:srgbClr val="000000"/>
                </a:solidFill>
                <a:latin typeface="sg"/>
              </a:rPr>
              <a:t>Tüm Mucitler, İcat, </a:t>
            </a:r>
            <a:r>
              <a:rPr lang="tr-TR" dirty="0" err="1">
                <a:solidFill>
                  <a:srgbClr val="000000"/>
                </a:solidFill>
                <a:latin typeface="sg"/>
              </a:rPr>
              <a:t>İnovasyon</a:t>
            </a:r>
            <a:r>
              <a:rPr lang="tr-TR" dirty="0">
                <a:solidFill>
                  <a:srgbClr val="000000"/>
                </a:solidFill>
                <a:latin typeface="sg"/>
              </a:rPr>
              <a:t> ve Araştırma Derneği (TÜMMİAD) tarafından Şanlıurfa Siverek’te düzenlenen “1 Fikir 1 Güneydoğu” yarışmasında Üniversitemiz “Sağlık” alanında 1. oldu. Yarışmaya “Sağlık” alanında katılan Siirt Üniversitesi Tıp Fakültesi Dekan Yardımcımız Doç. Dr. Fatih Taş, “Tıp Eğitiminde Dijital Lam Lamel Teknolojisi” isimli buluşuyla 1.’lik ödülüne layık görüldü. Doç. Dr. Fatih Taş, elde ettiği bu başarıyla, Üniversitemizi Türkiye finallerinde temsil etme hakkı elde etti.</a:t>
            </a:r>
            <a:endParaRPr lang="tr-TR" dirty="0"/>
          </a:p>
        </p:txBody>
      </p:sp>
      <p:pic>
        <p:nvPicPr>
          <p:cNvPr id="7" name="Resim 6"/>
          <p:cNvPicPr>
            <a:picLocks noChangeAspect="1"/>
          </p:cNvPicPr>
          <p:nvPr/>
        </p:nvPicPr>
        <p:blipFill>
          <a:blip r:embed="rId2"/>
          <a:stretch>
            <a:fillRect/>
          </a:stretch>
        </p:blipFill>
        <p:spPr>
          <a:xfrm>
            <a:off x="5912888" y="1296366"/>
            <a:ext cx="3424162" cy="4679890"/>
          </a:xfrm>
          <a:prstGeom prst="rect">
            <a:avLst/>
          </a:prstGeom>
        </p:spPr>
      </p:pic>
      <p:pic>
        <p:nvPicPr>
          <p:cNvPr id="8" name="Resim 7">
            <a:extLst>
              <a:ext uri="{FF2B5EF4-FFF2-40B4-BE49-F238E27FC236}">
                <a16:creationId xmlns:a16="http://schemas.microsoft.com/office/drawing/2014/main" id="{9B169EB5-90D9-ACD2-0E16-19DDFE0EF2CC}"/>
              </a:ext>
            </a:extLst>
          </p:cNvPr>
          <p:cNvPicPr>
            <a:picLocks noChangeAspect="1"/>
          </p:cNvPicPr>
          <p:nvPr/>
        </p:nvPicPr>
        <p:blipFill>
          <a:blip r:embed="rId3"/>
          <a:srcRect r="50846"/>
          <a:stretch/>
        </p:blipFill>
        <p:spPr>
          <a:xfrm>
            <a:off x="9271000" y="1296367"/>
            <a:ext cx="2853643" cy="4711260"/>
          </a:xfrm>
          <a:prstGeom prst="rect">
            <a:avLst/>
          </a:prstGeom>
        </p:spPr>
      </p:pic>
    </p:spTree>
    <p:extLst>
      <p:ext uri="{BB962C8B-B14F-4D97-AF65-F5344CB8AC3E}">
        <p14:creationId xmlns:p14="http://schemas.microsoft.com/office/powerpoint/2010/main" val="12081306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0733E45-F88C-D29D-057B-2420090ADD32}"/>
              </a:ext>
            </a:extLst>
          </p:cNvPr>
          <p:cNvSpPr>
            <a:spLocks noGrp="1"/>
          </p:cNvSpPr>
          <p:nvPr>
            <p:ph type="title"/>
          </p:nvPr>
        </p:nvSpPr>
        <p:spPr/>
        <p:txBody>
          <a:bodyPr/>
          <a:lstStyle/>
          <a:p>
            <a:r>
              <a:rPr lang="tr-TR" dirty="0"/>
              <a:t>TEMEL TIP BİLİMLERİ BÖLÜMÜ</a:t>
            </a:r>
          </a:p>
        </p:txBody>
      </p:sp>
      <p:sp>
        <p:nvSpPr>
          <p:cNvPr id="3" name="İçerik Yer Tutucusu 2">
            <a:extLst>
              <a:ext uri="{FF2B5EF4-FFF2-40B4-BE49-F238E27FC236}">
                <a16:creationId xmlns:a16="http://schemas.microsoft.com/office/drawing/2014/main" id="{14C5BE31-1AA3-5FD8-9D75-68CB71E90C16}"/>
              </a:ext>
            </a:extLst>
          </p:cNvPr>
          <p:cNvSpPr>
            <a:spLocks noGrp="1"/>
          </p:cNvSpPr>
          <p:nvPr>
            <p:ph idx="1"/>
          </p:nvPr>
        </p:nvSpPr>
        <p:spPr>
          <a:xfrm>
            <a:off x="287171" y="1296366"/>
            <a:ext cx="5452382" cy="931240"/>
          </a:xfrm>
        </p:spPr>
        <p:txBody>
          <a:bodyPr>
            <a:normAutofit fontScale="92500"/>
          </a:bodyPr>
          <a:lstStyle/>
          <a:p>
            <a:pPr marL="0" indent="0" algn="ctr">
              <a:buNone/>
            </a:pPr>
            <a:r>
              <a:rPr lang="tr-TR" b="1" i="0" dirty="0">
                <a:solidFill>
                  <a:srgbClr val="000000"/>
                </a:solidFill>
                <a:effectLst/>
                <a:latin typeface="sg"/>
              </a:rPr>
              <a:t>Siirt Üniversitesi Tıp Fakültesi’nden 5. Patent Başarısı</a:t>
            </a:r>
          </a:p>
          <a:p>
            <a:endParaRPr lang="tr-TR" dirty="0"/>
          </a:p>
        </p:txBody>
      </p:sp>
      <p:sp>
        <p:nvSpPr>
          <p:cNvPr id="6" name="İçerik Yer Tutucusu 5">
            <a:extLst>
              <a:ext uri="{FF2B5EF4-FFF2-40B4-BE49-F238E27FC236}">
                <a16:creationId xmlns:a16="http://schemas.microsoft.com/office/drawing/2014/main" id="{77AB5278-4670-3F1A-D484-B92016404F68}"/>
              </a:ext>
            </a:extLst>
          </p:cNvPr>
          <p:cNvSpPr>
            <a:spLocks noGrp="1"/>
          </p:cNvSpPr>
          <p:nvPr>
            <p:ph idx="15"/>
          </p:nvPr>
        </p:nvSpPr>
        <p:spPr>
          <a:xfrm>
            <a:off x="287171" y="2416629"/>
            <a:ext cx="5612886" cy="3366860"/>
          </a:xfrm>
        </p:spPr>
        <p:txBody>
          <a:bodyPr>
            <a:normAutofit fontScale="77500" lnSpcReduction="20000"/>
          </a:bodyPr>
          <a:lstStyle/>
          <a:p>
            <a:pPr marL="0" indent="0" algn="just">
              <a:buNone/>
            </a:pPr>
            <a:r>
              <a:rPr lang="tr-TR" dirty="0"/>
              <a:t>Üniversitemizin Tıp Fakültesi Dekan Yardımcısı Doç. Dr. Fatih Taş, Siirt İl Sağlık Müdürlüğü’nde çalışan </a:t>
            </a:r>
            <a:r>
              <a:rPr lang="tr-TR" dirty="0" err="1"/>
              <a:t>PhD</a:t>
            </a:r>
            <a:r>
              <a:rPr lang="tr-TR" dirty="0"/>
              <a:t>. Fikri Erdemci ile birlikte yürüttüğü “Histopatolojik Doku Takibi İçin Tasarlanmış Doku Yıkama Düzeneği” isimli buluşu “Ulusal Patent” olarak tescil edildi. </a:t>
            </a:r>
          </a:p>
          <a:p>
            <a:pPr marL="0" indent="0" algn="just">
              <a:buNone/>
            </a:pPr>
            <a:r>
              <a:rPr lang="tr-TR" dirty="0"/>
              <a:t>Rektörümüz Prof. Dr. Nihat </a:t>
            </a:r>
            <a:r>
              <a:rPr lang="tr-TR" dirty="0" err="1"/>
              <a:t>Şındak</a:t>
            </a:r>
            <a:r>
              <a:rPr lang="tr-TR" dirty="0"/>
              <a:t>, “Histopatolojik Doku Takibi İçin Tasarlanmış Doku Yıkama Düzeneği” isimli buluşuyla 5. patentini alan Doç. Dr. Fatih </a:t>
            </a:r>
            <a:r>
              <a:rPr lang="tr-TR" dirty="0" err="1"/>
              <a:t>Taş’ı</a:t>
            </a:r>
            <a:r>
              <a:rPr lang="tr-TR" dirty="0"/>
              <a:t> makamında ağırlayarak tebrik etti ve başarılarının devamını diledi.</a:t>
            </a:r>
          </a:p>
          <a:p>
            <a:pPr marL="0" indent="0">
              <a:buNone/>
            </a:pPr>
            <a:endParaRPr lang="tr-TR" dirty="0"/>
          </a:p>
        </p:txBody>
      </p:sp>
      <p:pic>
        <p:nvPicPr>
          <p:cNvPr id="9" name="İçerik Yer Tutucusu 6">
            <a:extLst>
              <a:ext uri="{FF2B5EF4-FFF2-40B4-BE49-F238E27FC236}">
                <a16:creationId xmlns:a16="http://schemas.microsoft.com/office/drawing/2014/main" id="{0B2481A4-EAD8-DC19-C270-0BA7BB96D033}"/>
              </a:ext>
            </a:extLst>
          </p:cNvPr>
          <p:cNvPicPr>
            <a:picLocks noChangeAspect="1"/>
          </p:cNvPicPr>
          <p:nvPr/>
        </p:nvPicPr>
        <p:blipFill>
          <a:blip r:embed="rId2"/>
          <a:stretch>
            <a:fillRect/>
          </a:stretch>
        </p:blipFill>
        <p:spPr>
          <a:xfrm>
            <a:off x="6668708" y="1196296"/>
            <a:ext cx="4778225" cy="4865837"/>
          </a:xfrm>
          <a:prstGeom prst="rect">
            <a:avLst/>
          </a:prstGeom>
        </p:spPr>
      </p:pic>
    </p:spTree>
    <p:extLst>
      <p:ext uri="{BB962C8B-B14F-4D97-AF65-F5344CB8AC3E}">
        <p14:creationId xmlns:p14="http://schemas.microsoft.com/office/powerpoint/2010/main" val="2071178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0733E45-F88C-D29D-057B-2420090ADD32}"/>
              </a:ext>
            </a:extLst>
          </p:cNvPr>
          <p:cNvSpPr>
            <a:spLocks noGrp="1"/>
          </p:cNvSpPr>
          <p:nvPr>
            <p:ph type="title"/>
          </p:nvPr>
        </p:nvSpPr>
        <p:spPr/>
        <p:txBody>
          <a:bodyPr/>
          <a:lstStyle/>
          <a:p>
            <a:r>
              <a:rPr lang="tr-TR" dirty="0"/>
              <a:t>TEMEL TIP BİLİMLERİ BÖLÜMÜ</a:t>
            </a:r>
          </a:p>
        </p:txBody>
      </p:sp>
      <p:sp>
        <p:nvSpPr>
          <p:cNvPr id="3" name="İçerik Yer Tutucusu 2">
            <a:extLst>
              <a:ext uri="{FF2B5EF4-FFF2-40B4-BE49-F238E27FC236}">
                <a16:creationId xmlns:a16="http://schemas.microsoft.com/office/drawing/2014/main" id="{14C5BE31-1AA3-5FD8-9D75-68CB71E90C16}"/>
              </a:ext>
            </a:extLst>
          </p:cNvPr>
          <p:cNvSpPr>
            <a:spLocks noGrp="1"/>
          </p:cNvSpPr>
          <p:nvPr>
            <p:ph idx="1"/>
          </p:nvPr>
        </p:nvSpPr>
        <p:spPr>
          <a:xfrm>
            <a:off x="287171" y="1296366"/>
            <a:ext cx="5452382" cy="931240"/>
          </a:xfrm>
        </p:spPr>
        <p:txBody>
          <a:bodyPr>
            <a:normAutofit fontScale="77500" lnSpcReduction="20000"/>
          </a:bodyPr>
          <a:lstStyle/>
          <a:p>
            <a:pPr marL="0" indent="0" algn="ctr">
              <a:buNone/>
            </a:pPr>
            <a:r>
              <a:rPr lang="tr-TR" b="1" dirty="0">
                <a:solidFill>
                  <a:srgbClr val="333333"/>
                </a:solidFill>
                <a:latin typeface="din_trbold"/>
              </a:rPr>
              <a:t>Siirt Üniversitesi Tıp Fakültesi’nde Doç. Dr. Naci Ömer </a:t>
            </a:r>
            <a:r>
              <a:rPr lang="tr-TR" b="1" dirty="0" err="1">
                <a:solidFill>
                  <a:srgbClr val="333333"/>
                </a:solidFill>
                <a:latin typeface="din_trbold"/>
              </a:rPr>
              <a:t>ALAYUNT’un</a:t>
            </a:r>
            <a:r>
              <a:rPr lang="tr-TR" b="1" dirty="0">
                <a:solidFill>
                  <a:srgbClr val="333333"/>
                </a:solidFill>
                <a:latin typeface="din_trbold"/>
              </a:rPr>
              <a:t> Faydalı Model Başvurusu Kabul Edildi</a:t>
            </a:r>
          </a:p>
          <a:p>
            <a:endParaRPr lang="tr-TR" dirty="0"/>
          </a:p>
        </p:txBody>
      </p:sp>
      <p:sp>
        <p:nvSpPr>
          <p:cNvPr id="6" name="İçerik Yer Tutucusu 5">
            <a:extLst>
              <a:ext uri="{FF2B5EF4-FFF2-40B4-BE49-F238E27FC236}">
                <a16:creationId xmlns:a16="http://schemas.microsoft.com/office/drawing/2014/main" id="{77AB5278-4670-3F1A-D484-B92016404F68}"/>
              </a:ext>
            </a:extLst>
          </p:cNvPr>
          <p:cNvSpPr>
            <a:spLocks noGrp="1"/>
          </p:cNvSpPr>
          <p:nvPr>
            <p:ph idx="15"/>
          </p:nvPr>
        </p:nvSpPr>
        <p:spPr>
          <a:xfrm>
            <a:off x="287171" y="2416629"/>
            <a:ext cx="5612886" cy="3366860"/>
          </a:xfrm>
        </p:spPr>
        <p:txBody>
          <a:bodyPr>
            <a:normAutofit fontScale="92500" lnSpcReduction="20000"/>
          </a:bodyPr>
          <a:lstStyle/>
          <a:p>
            <a:pPr marL="0" indent="0" algn="just">
              <a:buNone/>
            </a:pPr>
            <a:r>
              <a:rPr lang="tr-TR" dirty="0"/>
              <a:t>Siirt Üniversitesi ve Şırnak Üniversitesinin birlikte patent başvurusu yaptığı Türk Patent ve Marka Kurumu, Şırnak Üniversitesi ve Siirt Üniversitesinin birlikte hazırladığı 'Ulusal Faydalı Model' için yapılan patent başvurusunu kabul etti. </a:t>
            </a:r>
          </a:p>
          <a:p>
            <a:pPr marL="0" indent="0" algn="just">
              <a:buNone/>
            </a:pPr>
            <a:r>
              <a:rPr lang="tr-TR" dirty="0"/>
              <a:t>Siirt Üniversitesi Tıp Fakültesi olarak Doç. Dr. Naci Ömer ALAYUNT hocamızı tebrik eder, başarılarının devamını dileriz.</a:t>
            </a:r>
          </a:p>
          <a:p>
            <a:pPr marL="0" indent="0">
              <a:buNone/>
            </a:pPr>
            <a:endParaRPr lang="tr-TR" dirty="0"/>
          </a:p>
        </p:txBody>
      </p:sp>
      <p:sp>
        <p:nvSpPr>
          <p:cNvPr id="7" name="Resim Yer Tutucusu 6"/>
          <p:cNvSpPr>
            <a:spLocks noGrp="1"/>
          </p:cNvSpPr>
          <p:nvPr>
            <p:ph type="pic" sz="quarter" idx="14"/>
          </p:nvPr>
        </p:nvSpPr>
        <p:spPr/>
      </p:sp>
      <p:pic>
        <p:nvPicPr>
          <p:cNvPr id="9" name="Resim 8">
            <a:extLst>
              <a:ext uri="{FF2B5EF4-FFF2-40B4-BE49-F238E27FC236}">
                <a16:creationId xmlns:a16="http://schemas.microsoft.com/office/drawing/2014/main" id="{736D1EC2-20C1-DDEB-80D0-35863D30E026}"/>
              </a:ext>
            </a:extLst>
          </p:cNvPr>
          <p:cNvPicPr>
            <a:picLocks noChangeAspect="1"/>
          </p:cNvPicPr>
          <p:nvPr/>
        </p:nvPicPr>
        <p:blipFill>
          <a:blip r:embed="rId2"/>
          <a:stretch>
            <a:fillRect/>
          </a:stretch>
        </p:blipFill>
        <p:spPr>
          <a:xfrm>
            <a:off x="5994400" y="1452080"/>
            <a:ext cx="2918106" cy="4524175"/>
          </a:xfrm>
          <a:prstGeom prst="rect">
            <a:avLst/>
          </a:prstGeom>
        </p:spPr>
      </p:pic>
      <p:pic>
        <p:nvPicPr>
          <p:cNvPr id="10" name="Resim 9">
            <a:extLst>
              <a:ext uri="{FF2B5EF4-FFF2-40B4-BE49-F238E27FC236}">
                <a16:creationId xmlns:a16="http://schemas.microsoft.com/office/drawing/2014/main" id="{23B4A547-2AEE-4326-2083-20D768AFD022}"/>
              </a:ext>
            </a:extLst>
          </p:cNvPr>
          <p:cNvPicPr>
            <a:picLocks noChangeAspect="1"/>
          </p:cNvPicPr>
          <p:nvPr/>
        </p:nvPicPr>
        <p:blipFill>
          <a:blip r:embed="rId3"/>
          <a:stretch>
            <a:fillRect/>
          </a:stretch>
        </p:blipFill>
        <p:spPr>
          <a:xfrm>
            <a:off x="9067800" y="1412818"/>
            <a:ext cx="2971800" cy="4563437"/>
          </a:xfrm>
          <a:prstGeom prst="rect">
            <a:avLst/>
          </a:prstGeom>
        </p:spPr>
      </p:pic>
    </p:spTree>
    <p:extLst>
      <p:ext uri="{BB962C8B-B14F-4D97-AF65-F5344CB8AC3E}">
        <p14:creationId xmlns:p14="http://schemas.microsoft.com/office/powerpoint/2010/main" val="27989194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DAHİLİ TIP BİLİMLERİ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3662446741"/>
              </p:ext>
            </p:extLst>
          </p:nvPr>
        </p:nvGraphicFramePr>
        <p:xfrm>
          <a:off x="141513" y="1296365"/>
          <a:ext cx="5078669" cy="454926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5366659" y="2559804"/>
            <a:ext cx="6683828" cy="1200329"/>
          </a:xfrm>
          <a:prstGeom prst="rect">
            <a:avLst/>
          </a:prstGeom>
        </p:spPr>
        <p:txBody>
          <a:bodyPr wrap="square">
            <a:spAutoFit/>
          </a:bodyPr>
          <a:lstStyle/>
          <a:p>
            <a:r>
              <a:rPr lang="tr-TR" dirty="0"/>
              <a:t>Dahili</a:t>
            </a:r>
            <a:r>
              <a:rPr lang="tr-TR" sz="1800" dirty="0"/>
              <a:t> Tıp Bilimleri bölümü olarak öne çıkan özelliklerimiz arasında:</a:t>
            </a:r>
          </a:p>
          <a:p>
            <a:pPr marL="285750" indent="-285750">
              <a:buFontTx/>
              <a:buChar char="-"/>
            </a:pPr>
            <a:r>
              <a:rPr lang="tr-TR" sz="1800" b="1" dirty="0"/>
              <a:t>Nitelikli Akademik Yayınlar</a:t>
            </a:r>
            <a:r>
              <a:rPr lang="tr-TR" b="1" dirty="0"/>
              <a:t> ve</a:t>
            </a:r>
            <a:r>
              <a:rPr lang="tr-TR" sz="1800" b="1" dirty="0"/>
              <a:t> Kitaplar</a:t>
            </a:r>
          </a:p>
          <a:p>
            <a:pPr marL="285750" indent="-285750">
              <a:buFontTx/>
              <a:buChar char="-"/>
            </a:pPr>
            <a:r>
              <a:rPr lang="tr-TR" sz="1800" b="1" dirty="0"/>
              <a:t>Yenilikçi Sağlık Uygulamaları</a:t>
            </a:r>
          </a:p>
          <a:p>
            <a:pPr marL="285750" indent="-285750">
              <a:buFontTx/>
              <a:buChar char="-"/>
            </a:pPr>
            <a:r>
              <a:rPr lang="tr-TR" sz="1800" b="1" dirty="0"/>
              <a:t>Sağlık </a:t>
            </a:r>
            <a:r>
              <a:rPr lang="tr-TR" b="1" dirty="0"/>
              <a:t>A</a:t>
            </a:r>
            <a:r>
              <a:rPr lang="tr-TR" sz="1800" b="1" dirty="0"/>
              <a:t>lanında Toplumsal Bilinçlendirme ve Seminerler</a:t>
            </a:r>
          </a:p>
        </p:txBody>
      </p:sp>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463B2-D5B0-3D2F-42C4-35F967B8B4DC}"/>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566A5B2D-2B8C-A5D2-D986-FE849E2C7EC7}"/>
              </a:ext>
            </a:extLst>
          </p:cNvPr>
          <p:cNvSpPr>
            <a:spLocks noGrp="1"/>
          </p:cNvSpPr>
          <p:nvPr>
            <p:ph type="title"/>
          </p:nvPr>
        </p:nvSpPr>
        <p:spPr/>
        <p:txBody>
          <a:bodyPr/>
          <a:lstStyle/>
          <a:p>
            <a:r>
              <a:rPr lang="tr-TR" dirty="0"/>
              <a:t>DAHİLİ TIP BİLİMLERİ BÖLÜMÜ</a:t>
            </a:r>
          </a:p>
        </p:txBody>
      </p:sp>
      <p:sp>
        <p:nvSpPr>
          <p:cNvPr id="3" name="İçerik Yer Tutucusu 2">
            <a:extLst>
              <a:ext uri="{FF2B5EF4-FFF2-40B4-BE49-F238E27FC236}">
                <a16:creationId xmlns:a16="http://schemas.microsoft.com/office/drawing/2014/main" id="{C0DC7486-2A55-2E66-6DB8-C4668D8587E4}"/>
              </a:ext>
            </a:extLst>
          </p:cNvPr>
          <p:cNvSpPr>
            <a:spLocks noGrp="1"/>
          </p:cNvSpPr>
          <p:nvPr>
            <p:ph idx="1"/>
          </p:nvPr>
        </p:nvSpPr>
        <p:spPr>
          <a:xfrm>
            <a:off x="413657" y="1388964"/>
            <a:ext cx="5595257" cy="1052786"/>
          </a:xfrm>
        </p:spPr>
        <p:txBody>
          <a:bodyPr>
            <a:normAutofit fontScale="92500"/>
          </a:bodyPr>
          <a:lstStyle/>
          <a:p>
            <a:pPr marL="0" indent="0" algn="ctr">
              <a:buNone/>
            </a:pPr>
            <a:r>
              <a:rPr lang="tr-TR" b="1" dirty="0"/>
              <a:t>‘Güncel Acil Tıp’ Kitabı Rektörümüz Prof. Dr. Nihat </a:t>
            </a:r>
            <a:r>
              <a:rPr lang="tr-TR" b="1" dirty="0" err="1"/>
              <a:t>ŞINDAK’a</a:t>
            </a:r>
            <a:r>
              <a:rPr lang="tr-TR" b="1" dirty="0"/>
              <a:t> Takdim Edildi</a:t>
            </a:r>
          </a:p>
        </p:txBody>
      </p:sp>
      <p:sp>
        <p:nvSpPr>
          <p:cNvPr id="6" name="İçerik Yer Tutucusu 5">
            <a:extLst>
              <a:ext uri="{FF2B5EF4-FFF2-40B4-BE49-F238E27FC236}">
                <a16:creationId xmlns:a16="http://schemas.microsoft.com/office/drawing/2014/main" id="{E1686639-8DAF-0996-4144-DCB5561DF5AE}"/>
              </a:ext>
            </a:extLst>
          </p:cNvPr>
          <p:cNvSpPr>
            <a:spLocks noGrp="1"/>
          </p:cNvSpPr>
          <p:nvPr>
            <p:ph idx="15"/>
          </p:nvPr>
        </p:nvSpPr>
        <p:spPr>
          <a:xfrm>
            <a:off x="343578" y="2590501"/>
            <a:ext cx="5735413" cy="3218822"/>
          </a:xfrm>
        </p:spPr>
        <p:txBody>
          <a:bodyPr>
            <a:normAutofit fontScale="70000" lnSpcReduction="20000"/>
          </a:bodyPr>
          <a:lstStyle/>
          <a:p>
            <a:pPr marL="0" indent="0" algn="just">
              <a:buNone/>
            </a:pPr>
            <a:r>
              <a:rPr lang="tr-TR" dirty="0"/>
              <a:t>Üniversitemiz Tıp Fakültesi, Dahili Tıp Bilimleri Bölümü, İç Hastalıkları Anabilim Dalı öğretim üyelerinden </a:t>
            </a:r>
            <a:r>
              <a:rPr lang="tr-TR" b="1" dirty="0"/>
              <a:t>Dr. Öğretim Üyesi Necip Nas</a:t>
            </a:r>
            <a:r>
              <a:rPr lang="tr-TR" dirty="0"/>
              <a:t>, Rektörümüz Prof. Dr. Nihat </a:t>
            </a:r>
            <a:r>
              <a:rPr lang="tr-TR" dirty="0" err="1"/>
              <a:t>Şındak’a</a:t>
            </a:r>
            <a:r>
              <a:rPr lang="tr-TR" dirty="0"/>
              <a:t> yeni yayımlanmış olan ve baş editörlüğünü yaptığı, ülkemizin dört bir yanından 300’e yakın akademisyenin katkıda bulunduğu; bu alanda hazırlanmış bir en kapsamlı kaynak kitaplar arasında olan “Güncel Acil Tıp” kitabını takdim etti.</a:t>
            </a:r>
          </a:p>
          <a:p>
            <a:pPr marL="0" indent="0" algn="just">
              <a:buNone/>
            </a:pPr>
            <a:r>
              <a:rPr lang="tr-TR" dirty="0"/>
              <a:t>Rektörümüz </a:t>
            </a:r>
            <a:r>
              <a:rPr lang="tr-TR" b="1" dirty="0"/>
              <a:t>Prof. Dr. Nihat ŞINDAK</a:t>
            </a:r>
            <a:r>
              <a:rPr lang="tr-TR" dirty="0"/>
              <a:t>, alana kapsamlı ve kollektif bir çalışma ile katkı sağlayan Dr. Öğretim Üyesi Necip </a:t>
            </a:r>
            <a:r>
              <a:rPr lang="tr-TR" dirty="0" err="1"/>
              <a:t>Nas’a</a:t>
            </a:r>
            <a:r>
              <a:rPr lang="tr-TR" dirty="0"/>
              <a:t> başarılar diledi. </a:t>
            </a:r>
          </a:p>
        </p:txBody>
      </p:sp>
      <p:sp>
        <p:nvSpPr>
          <p:cNvPr id="7" name="Resim Yer Tutucusu 6"/>
          <p:cNvSpPr>
            <a:spLocks noGrp="1"/>
          </p:cNvSpPr>
          <p:nvPr>
            <p:ph type="pic" sz="quarter" idx="13"/>
          </p:nvPr>
        </p:nvSpPr>
        <p:spPr/>
      </p:sp>
      <p:sp>
        <p:nvSpPr>
          <p:cNvPr id="8" name="Resim Yer Tutucusu 7"/>
          <p:cNvSpPr>
            <a:spLocks noGrp="1"/>
          </p:cNvSpPr>
          <p:nvPr>
            <p:ph type="pic" sz="quarter" idx="14"/>
          </p:nvPr>
        </p:nvSpPr>
        <p:spPr/>
      </p:sp>
      <p:pic>
        <p:nvPicPr>
          <p:cNvPr id="9" name="Resim 8">
            <a:extLst>
              <a:ext uri="{FF2B5EF4-FFF2-40B4-BE49-F238E27FC236}">
                <a16:creationId xmlns:a16="http://schemas.microsoft.com/office/drawing/2014/main" id="{787E2490-48C6-23FB-7D04-2243BD00203B}"/>
              </a:ext>
            </a:extLst>
          </p:cNvPr>
          <p:cNvPicPr>
            <a:picLocks noChangeAspect="1"/>
          </p:cNvPicPr>
          <p:nvPr/>
        </p:nvPicPr>
        <p:blipFill>
          <a:blip r:embed="rId2"/>
          <a:stretch>
            <a:fillRect/>
          </a:stretch>
        </p:blipFill>
        <p:spPr>
          <a:xfrm>
            <a:off x="6674305" y="1425183"/>
            <a:ext cx="5517695" cy="4587293"/>
          </a:xfrm>
          <a:prstGeom prst="rect">
            <a:avLst/>
          </a:prstGeom>
        </p:spPr>
      </p:pic>
    </p:spTree>
    <p:extLst>
      <p:ext uri="{BB962C8B-B14F-4D97-AF65-F5344CB8AC3E}">
        <p14:creationId xmlns:p14="http://schemas.microsoft.com/office/powerpoint/2010/main" val="39613231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463B2-D5B0-3D2F-42C4-35F967B8B4DC}"/>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566A5B2D-2B8C-A5D2-D986-FE849E2C7EC7}"/>
              </a:ext>
            </a:extLst>
          </p:cNvPr>
          <p:cNvSpPr>
            <a:spLocks noGrp="1"/>
          </p:cNvSpPr>
          <p:nvPr>
            <p:ph type="title"/>
          </p:nvPr>
        </p:nvSpPr>
        <p:spPr/>
        <p:txBody>
          <a:bodyPr/>
          <a:lstStyle/>
          <a:p>
            <a:r>
              <a:rPr lang="tr-TR" dirty="0"/>
              <a:t>DAHİLİ TIP BİLİMLERİ BÖLÜMÜ</a:t>
            </a:r>
          </a:p>
        </p:txBody>
      </p:sp>
      <p:sp>
        <p:nvSpPr>
          <p:cNvPr id="3" name="İçerik Yer Tutucusu 2">
            <a:extLst>
              <a:ext uri="{FF2B5EF4-FFF2-40B4-BE49-F238E27FC236}">
                <a16:creationId xmlns:a16="http://schemas.microsoft.com/office/drawing/2014/main" id="{C0DC7486-2A55-2E66-6DB8-C4668D8587E4}"/>
              </a:ext>
            </a:extLst>
          </p:cNvPr>
          <p:cNvSpPr>
            <a:spLocks noGrp="1"/>
          </p:cNvSpPr>
          <p:nvPr>
            <p:ph idx="1"/>
          </p:nvPr>
        </p:nvSpPr>
        <p:spPr>
          <a:xfrm>
            <a:off x="413657" y="1388964"/>
            <a:ext cx="5595257" cy="1052786"/>
          </a:xfrm>
        </p:spPr>
        <p:txBody>
          <a:bodyPr>
            <a:normAutofit fontScale="92500" lnSpcReduction="10000"/>
          </a:bodyPr>
          <a:lstStyle/>
          <a:p>
            <a:pPr marL="0" lvl="0" indent="0" algn="just">
              <a:buNone/>
            </a:pPr>
            <a:r>
              <a:rPr lang="tr-TR" b="1" dirty="0">
                <a:solidFill>
                  <a:prstClr val="black"/>
                </a:solidFill>
              </a:rPr>
              <a:t>Kalp Deliği Kapatılması İşlemi İlk Kez Kapalı Yöntemle Kardiyoloji Ekibimiz Tarafından Gerçekleştirildi.</a:t>
            </a:r>
          </a:p>
        </p:txBody>
      </p:sp>
      <p:sp>
        <p:nvSpPr>
          <p:cNvPr id="6" name="İçerik Yer Tutucusu 5">
            <a:extLst>
              <a:ext uri="{FF2B5EF4-FFF2-40B4-BE49-F238E27FC236}">
                <a16:creationId xmlns:a16="http://schemas.microsoft.com/office/drawing/2014/main" id="{E1686639-8DAF-0996-4144-DCB5561DF5AE}"/>
              </a:ext>
            </a:extLst>
          </p:cNvPr>
          <p:cNvSpPr>
            <a:spLocks noGrp="1"/>
          </p:cNvSpPr>
          <p:nvPr>
            <p:ph idx="15"/>
          </p:nvPr>
        </p:nvSpPr>
        <p:spPr>
          <a:xfrm>
            <a:off x="343578" y="2590501"/>
            <a:ext cx="5735413" cy="3218822"/>
          </a:xfrm>
        </p:spPr>
        <p:txBody>
          <a:bodyPr>
            <a:normAutofit fontScale="70000" lnSpcReduction="20000"/>
          </a:bodyPr>
          <a:lstStyle/>
          <a:p>
            <a:pPr marL="0" lvl="0" indent="0" algn="just">
              <a:buNone/>
            </a:pPr>
            <a:r>
              <a:rPr lang="tr-TR" sz="1900" dirty="0">
                <a:solidFill>
                  <a:srgbClr val="000000"/>
                </a:solidFill>
                <a:latin typeface="sg"/>
              </a:rPr>
              <a:t>Kalp deliği olan 24 yaşındaki hastaya hastanemizde ilk kez kapalı yöntem ile kalp deliği kapatılması işlemi (Ameliyatsız ASD kapama işlemi) yapıldı. Bu konuda açıklama yapan Hastanemiz Kardiyoloji Anabilim Dalı Başkanı </a:t>
            </a:r>
            <a:r>
              <a:rPr lang="tr-TR" sz="1900" b="1" dirty="0">
                <a:solidFill>
                  <a:srgbClr val="000000"/>
                </a:solidFill>
                <a:latin typeface="sg"/>
              </a:rPr>
              <a:t>Dr. </a:t>
            </a:r>
            <a:r>
              <a:rPr lang="tr-TR" sz="1900" b="1" dirty="0" err="1">
                <a:solidFill>
                  <a:srgbClr val="000000"/>
                </a:solidFill>
                <a:latin typeface="sg"/>
              </a:rPr>
              <a:t>Öğr</a:t>
            </a:r>
            <a:r>
              <a:rPr lang="tr-TR" sz="1900" b="1" dirty="0">
                <a:solidFill>
                  <a:srgbClr val="000000"/>
                </a:solidFill>
                <a:latin typeface="sg"/>
              </a:rPr>
              <a:t>. Üyesi Muzaffer Aslan</a:t>
            </a:r>
            <a:r>
              <a:rPr lang="tr-TR" sz="1900" dirty="0">
                <a:solidFill>
                  <a:srgbClr val="000000"/>
                </a:solidFill>
                <a:latin typeface="sg"/>
              </a:rPr>
              <a:t>; 24 yaşındaki kadın hastanın nefes darlığı şikayeti üzerine yapılan tetkikler üzerine kalbinde 28mm’lik delik saptandı. Eskiden kalp deliği olan bu hastalar sadece açık ameliyat ile tedavi edilmekteydi.  Son zamanlardaki teknolojik ilerlemelerle birlikte kapalı yöntemle damar içerisinden ilerleyerek halk arasında “şemsiye” olarak ifade edilen özel cihazlarla bu kalp delikleri kapatılabilmektedir. Hastamıza bu yöntem ile yapılan başarılı tedaviden sonra hastanede uzun süre yatmak zorunda kalmadan bir gün sonra taburcu edilmiştir. İşlem hasta için konforlu bir tedavi yöntemi olup, taburculuk sonrası hemen iş hayatına veya günlük yaşamına devam edebilmektedir. </a:t>
            </a:r>
          </a:p>
          <a:p>
            <a:pPr marL="0" lvl="0" indent="0" algn="just">
              <a:buNone/>
            </a:pPr>
            <a:r>
              <a:rPr lang="tr-TR" sz="1900" dirty="0">
                <a:solidFill>
                  <a:srgbClr val="000000"/>
                </a:solidFill>
                <a:latin typeface="sg"/>
              </a:rPr>
              <a:t>Bu konuda destekleri için İstanbul Mehmet Akif Ersoy Eğitim Araştırma Hastanesi Başhekimi Sayın Prof. Dr. Mehmet ERTÜRK ve Siirt Eğitim ve Araştırma Hastanesi Başhekimimiz Sayın </a:t>
            </a:r>
            <a:r>
              <a:rPr lang="tr-TR" sz="1900" b="1" dirty="0">
                <a:solidFill>
                  <a:srgbClr val="000000"/>
                </a:solidFill>
                <a:latin typeface="sg"/>
              </a:rPr>
              <a:t>Dr. </a:t>
            </a:r>
            <a:r>
              <a:rPr lang="tr-TR" sz="1900" b="1" dirty="0" err="1">
                <a:solidFill>
                  <a:srgbClr val="000000"/>
                </a:solidFill>
                <a:latin typeface="sg"/>
              </a:rPr>
              <a:t>Öğr</a:t>
            </a:r>
            <a:r>
              <a:rPr lang="tr-TR" sz="1900" b="1" dirty="0">
                <a:solidFill>
                  <a:srgbClr val="000000"/>
                </a:solidFill>
                <a:latin typeface="sg"/>
              </a:rPr>
              <a:t>. Üyesi Çağdaş KAYNAK </a:t>
            </a:r>
            <a:r>
              <a:rPr lang="tr-TR" sz="1900" dirty="0">
                <a:solidFill>
                  <a:srgbClr val="000000"/>
                </a:solidFill>
                <a:latin typeface="sg"/>
              </a:rPr>
              <a:t>başta olmak üzere bütün </a:t>
            </a:r>
            <a:r>
              <a:rPr lang="tr-TR" sz="1900" b="1" dirty="0">
                <a:solidFill>
                  <a:srgbClr val="000000"/>
                </a:solidFill>
                <a:latin typeface="sg"/>
              </a:rPr>
              <a:t>Kardiyoloji Anabilim Dalı Öğretim Üyelerine </a:t>
            </a:r>
            <a:r>
              <a:rPr lang="tr-TR" sz="1900" dirty="0">
                <a:solidFill>
                  <a:srgbClr val="000000"/>
                </a:solidFill>
                <a:latin typeface="sg"/>
              </a:rPr>
              <a:t>ve çalışanlarına teşekkür ederiz..</a:t>
            </a:r>
            <a:endParaRPr lang="tr-TR" sz="1900" dirty="0">
              <a:solidFill>
                <a:prstClr val="black"/>
              </a:solidFill>
            </a:endParaRPr>
          </a:p>
          <a:p>
            <a:pPr marL="0" indent="0" algn="just">
              <a:buNone/>
            </a:pPr>
            <a:r>
              <a:rPr lang="tr-TR" dirty="0" smtClean="0"/>
              <a:t>. </a:t>
            </a:r>
            <a:endParaRPr lang="tr-TR" dirty="0"/>
          </a:p>
        </p:txBody>
      </p:sp>
      <p:sp>
        <p:nvSpPr>
          <p:cNvPr id="7" name="Resim Yer Tutucusu 6"/>
          <p:cNvSpPr>
            <a:spLocks noGrp="1"/>
          </p:cNvSpPr>
          <p:nvPr>
            <p:ph type="pic" sz="quarter" idx="14"/>
          </p:nvPr>
        </p:nvSpPr>
        <p:spPr/>
      </p:sp>
      <p:sp>
        <p:nvSpPr>
          <p:cNvPr id="8" name="Resim Yer Tutucusu 7"/>
          <p:cNvSpPr>
            <a:spLocks noGrp="1"/>
          </p:cNvSpPr>
          <p:nvPr>
            <p:ph type="pic" sz="quarter" idx="13"/>
          </p:nvPr>
        </p:nvSpPr>
        <p:spPr/>
      </p:sp>
      <p:pic>
        <p:nvPicPr>
          <p:cNvPr id="9" name="Resim 8">
            <a:extLst>
              <a:ext uri="{FF2B5EF4-FFF2-40B4-BE49-F238E27FC236}">
                <a16:creationId xmlns:a16="http://schemas.microsoft.com/office/drawing/2014/main" id="{F59325AE-B1B2-4023-BD6B-1A6D87347996}"/>
              </a:ext>
            </a:extLst>
          </p:cNvPr>
          <p:cNvPicPr>
            <a:picLocks noChangeAspect="1"/>
          </p:cNvPicPr>
          <p:nvPr/>
        </p:nvPicPr>
        <p:blipFill>
          <a:blip r:embed="rId2"/>
          <a:stretch>
            <a:fillRect/>
          </a:stretch>
        </p:blipFill>
        <p:spPr>
          <a:xfrm>
            <a:off x="6291943" y="1388962"/>
            <a:ext cx="5757182" cy="4587293"/>
          </a:xfrm>
          <a:prstGeom prst="rect">
            <a:avLst/>
          </a:prstGeom>
        </p:spPr>
      </p:pic>
    </p:spTree>
    <p:extLst>
      <p:ext uri="{BB962C8B-B14F-4D97-AF65-F5344CB8AC3E}">
        <p14:creationId xmlns:p14="http://schemas.microsoft.com/office/powerpoint/2010/main" val="25045790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4CEBC-E453-DC2F-7F6A-5D55D8565DD6}"/>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FB02A1CC-104D-7510-A68C-8264C68D3DDA}"/>
              </a:ext>
            </a:extLst>
          </p:cNvPr>
          <p:cNvSpPr>
            <a:spLocks noGrp="1"/>
          </p:cNvSpPr>
          <p:nvPr>
            <p:ph type="title"/>
          </p:nvPr>
        </p:nvSpPr>
        <p:spPr/>
        <p:txBody>
          <a:bodyPr/>
          <a:lstStyle/>
          <a:p>
            <a:r>
              <a:rPr lang="tr-TR" dirty="0"/>
              <a:t>DAHİLİ TIP BİLİMLERİ BÖLÜMÜ</a:t>
            </a:r>
          </a:p>
        </p:txBody>
      </p:sp>
      <p:sp>
        <p:nvSpPr>
          <p:cNvPr id="3" name="İçerik Yer Tutucusu 2">
            <a:extLst>
              <a:ext uri="{FF2B5EF4-FFF2-40B4-BE49-F238E27FC236}">
                <a16:creationId xmlns:a16="http://schemas.microsoft.com/office/drawing/2014/main" id="{B8CF3FA1-FFB1-B55B-5674-6960D98238B2}"/>
              </a:ext>
            </a:extLst>
          </p:cNvPr>
          <p:cNvSpPr>
            <a:spLocks noGrp="1"/>
          </p:cNvSpPr>
          <p:nvPr>
            <p:ph idx="1"/>
          </p:nvPr>
        </p:nvSpPr>
        <p:spPr>
          <a:xfrm>
            <a:off x="413657" y="1388963"/>
            <a:ext cx="5595257" cy="1452207"/>
          </a:xfrm>
        </p:spPr>
        <p:txBody>
          <a:bodyPr>
            <a:normAutofit fontScale="92500" lnSpcReduction="10000"/>
          </a:bodyPr>
          <a:lstStyle/>
          <a:p>
            <a:pPr marL="0" indent="0" algn="ctr">
              <a:buNone/>
            </a:pPr>
            <a:r>
              <a:rPr lang="tr-TR" b="1" dirty="0"/>
              <a:t>Siirt Üniversitesi Tıp Fakültesi İç Hastalıkları Anabilim Dalı’nda Dr. Öğr. Üyesi Ali Nar’dan Kronik Hastalıklar İçin Önemli Uyarılar</a:t>
            </a:r>
          </a:p>
        </p:txBody>
      </p:sp>
      <p:sp>
        <p:nvSpPr>
          <p:cNvPr id="6" name="İçerik Yer Tutucusu 5">
            <a:extLst>
              <a:ext uri="{FF2B5EF4-FFF2-40B4-BE49-F238E27FC236}">
                <a16:creationId xmlns:a16="http://schemas.microsoft.com/office/drawing/2014/main" id="{4BD20736-B200-F889-9B87-FE72CCBB3C24}"/>
              </a:ext>
            </a:extLst>
          </p:cNvPr>
          <p:cNvSpPr>
            <a:spLocks noGrp="1"/>
          </p:cNvSpPr>
          <p:nvPr>
            <p:ph idx="15"/>
          </p:nvPr>
        </p:nvSpPr>
        <p:spPr>
          <a:xfrm>
            <a:off x="413657" y="3139172"/>
            <a:ext cx="5464630" cy="2837084"/>
          </a:xfrm>
        </p:spPr>
        <p:txBody>
          <a:bodyPr>
            <a:normAutofit fontScale="77500" lnSpcReduction="20000"/>
          </a:bodyPr>
          <a:lstStyle/>
          <a:p>
            <a:pPr marL="0" indent="0" algn="just">
              <a:buNone/>
            </a:pPr>
            <a:r>
              <a:rPr lang="tr-TR" dirty="0"/>
              <a:t>Siirt Üniversitesi Tıp Fakültesi İç Hastalıkları Anabilim Dalı’nda </a:t>
            </a:r>
            <a:r>
              <a:rPr lang="tr-TR" b="1" dirty="0"/>
              <a:t>Dr. Öğr. Üyesi Ali Nar</a:t>
            </a:r>
            <a:r>
              <a:rPr lang="tr-TR" dirty="0"/>
              <a:t>, kronik hastalıklarla ilgili yaptığı açıklamada, özellikle yüksek tansiyon, diyabet ve kalp rahatsızlıklarına sahip bireylerin düzenli kontrolleri aksatmamaları gerektiğini belirtti. Dr. Nar, “Bu hastalıklar, ciddi sağlık problemlerine yol açabilir ve zamanında müdahale edilmezse hastaların yaşam kalitesini önemli ölçüde düşürebilir” dedi.</a:t>
            </a:r>
          </a:p>
        </p:txBody>
      </p:sp>
      <p:pic>
        <p:nvPicPr>
          <p:cNvPr id="9" name="Resim 8">
            <a:extLst>
              <a:ext uri="{FF2B5EF4-FFF2-40B4-BE49-F238E27FC236}">
                <a16:creationId xmlns:a16="http://schemas.microsoft.com/office/drawing/2014/main" id="{2EE26E96-B821-1E0B-6B18-9160069692D5}"/>
              </a:ext>
            </a:extLst>
          </p:cNvPr>
          <p:cNvPicPr>
            <a:picLocks noChangeAspect="1"/>
          </p:cNvPicPr>
          <p:nvPr/>
        </p:nvPicPr>
        <p:blipFill>
          <a:blip r:embed="rId2"/>
          <a:stretch>
            <a:fillRect/>
          </a:stretch>
        </p:blipFill>
        <p:spPr>
          <a:xfrm>
            <a:off x="6595532" y="1143428"/>
            <a:ext cx="5266267" cy="4832827"/>
          </a:xfrm>
          <a:prstGeom prst="rect">
            <a:avLst/>
          </a:prstGeom>
        </p:spPr>
      </p:pic>
    </p:spTree>
    <p:extLst>
      <p:ext uri="{BB962C8B-B14F-4D97-AF65-F5344CB8AC3E}">
        <p14:creationId xmlns:p14="http://schemas.microsoft.com/office/powerpoint/2010/main" val="31212493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4CEBC-E453-DC2F-7F6A-5D55D8565DD6}"/>
            </a:ext>
          </a:extLst>
        </p:cNvPr>
        <p:cNvGrpSpPr/>
        <p:nvPr/>
      </p:nvGrpSpPr>
      <p:grpSpPr>
        <a:xfrm>
          <a:off x="0" y="0"/>
          <a:ext cx="0" cy="0"/>
          <a:chOff x="0" y="0"/>
          <a:chExt cx="0" cy="0"/>
        </a:xfrm>
      </p:grpSpPr>
      <p:sp>
        <p:nvSpPr>
          <p:cNvPr id="2" name="Başlık 1">
            <a:extLst>
              <a:ext uri="{FF2B5EF4-FFF2-40B4-BE49-F238E27FC236}">
                <a16:creationId xmlns:a16="http://schemas.microsoft.com/office/drawing/2014/main" id="{FB02A1CC-104D-7510-A68C-8264C68D3DDA}"/>
              </a:ext>
            </a:extLst>
          </p:cNvPr>
          <p:cNvSpPr>
            <a:spLocks noGrp="1"/>
          </p:cNvSpPr>
          <p:nvPr>
            <p:ph type="title"/>
          </p:nvPr>
        </p:nvSpPr>
        <p:spPr/>
        <p:txBody>
          <a:bodyPr/>
          <a:lstStyle/>
          <a:p>
            <a:r>
              <a:rPr lang="tr-TR" dirty="0"/>
              <a:t>DAHİLİ TIP BİLİMLERİ BÖLÜMÜ</a:t>
            </a:r>
          </a:p>
        </p:txBody>
      </p:sp>
      <p:sp>
        <p:nvSpPr>
          <p:cNvPr id="3" name="İçerik Yer Tutucusu 2">
            <a:extLst>
              <a:ext uri="{FF2B5EF4-FFF2-40B4-BE49-F238E27FC236}">
                <a16:creationId xmlns:a16="http://schemas.microsoft.com/office/drawing/2014/main" id="{B8CF3FA1-FFB1-B55B-5674-6960D98238B2}"/>
              </a:ext>
            </a:extLst>
          </p:cNvPr>
          <p:cNvSpPr>
            <a:spLocks noGrp="1"/>
          </p:cNvSpPr>
          <p:nvPr>
            <p:ph idx="1"/>
          </p:nvPr>
        </p:nvSpPr>
        <p:spPr>
          <a:xfrm>
            <a:off x="413657" y="1388963"/>
            <a:ext cx="5595257" cy="1452207"/>
          </a:xfrm>
        </p:spPr>
        <p:txBody>
          <a:bodyPr>
            <a:normAutofit/>
          </a:bodyPr>
          <a:lstStyle/>
          <a:p>
            <a:pPr marL="0" indent="0" algn="ctr">
              <a:buNone/>
            </a:pPr>
            <a:r>
              <a:rPr lang="tr-TR" b="1" dirty="0"/>
              <a:t>Öğretmen sağlığı eğitim kalitesini etkiliyor</a:t>
            </a:r>
          </a:p>
        </p:txBody>
      </p:sp>
      <p:sp>
        <p:nvSpPr>
          <p:cNvPr id="6" name="İçerik Yer Tutucusu 5">
            <a:extLst>
              <a:ext uri="{FF2B5EF4-FFF2-40B4-BE49-F238E27FC236}">
                <a16:creationId xmlns:a16="http://schemas.microsoft.com/office/drawing/2014/main" id="{4BD20736-B200-F889-9B87-FE72CCBB3C24}"/>
              </a:ext>
            </a:extLst>
          </p:cNvPr>
          <p:cNvSpPr>
            <a:spLocks noGrp="1"/>
          </p:cNvSpPr>
          <p:nvPr>
            <p:ph idx="15"/>
          </p:nvPr>
        </p:nvSpPr>
        <p:spPr>
          <a:xfrm>
            <a:off x="413657" y="2396067"/>
            <a:ext cx="5464630" cy="3580189"/>
          </a:xfrm>
        </p:spPr>
        <p:txBody>
          <a:bodyPr>
            <a:normAutofit fontScale="55000" lnSpcReduction="20000"/>
          </a:bodyPr>
          <a:lstStyle/>
          <a:p>
            <a:pPr marL="0" indent="0" algn="just">
              <a:buNone/>
            </a:pPr>
            <a:endParaRPr lang="tr-TR" dirty="0">
              <a:solidFill>
                <a:srgbClr val="000000"/>
              </a:solidFill>
              <a:latin typeface="sg"/>
            </a:endParaRPr>
          </a:p>
          <a:p>
            <a:pPr marL="0" indent="0" algn="just">
              <a:buNone/>
            </a:pPr>
            <a:r>
              <a:rPr lang="tr-TR" dirty="0">
                <a:solidFill>
                  <a:srgbClr val="000000"/>
                </a:solidFill>
                <a:latin typeface="sg"/>
              </a:rPr>
              <a:t>2024-2025 eğitim yılının başlamasıyla birlikte Siirt Üniversitesi Tıp Fakültesi İç Hastalıkları Anabilim Dalı’nda</a:t>
            </a:r>
            <a:r>
              <a:rPr lang="tr-TR" b="1" dirty="0">
                <a:solidFill>
                  <a:srgbClr val="000000"/>
                </a:solidFill>
                <a:latin typeface="sg"/>
              </a:rPr>
              <a:t> Dr. </a:t>
            </a:r>
            <a:r>
              <a:rPr lang="tr-TR" b="1" dirty="0" err="1">
                <a:solidFill>
                  <a:srgbClr val="000000"/>
                </a:solidFill>
                <a:latin typeface="sg"/>
              </a:rPr>
              <a:t>Öğr</a:t>
            </a:r>
            <a:r>
              <a:rPr lang="tr-TR" b="1" dirty="0">
                <a:solidFill>
                  <a:srgbClr val="000000"/>
                </a:solidFill>
                <a:latin typeface="sg"/>
              </a:rPr>
              <a:t>. Üyesi Mehmet Selim </a:t>
            </a:r>
            <a:r>
              <a:rPr lang="tr-TR" b="1" dirty="0" err="1">
                <a:solidFill>
                  <a:srgbClr val="000000"/>
                </a:solidFill>
                <a:latin typeface="sg"/>
              </a:rPr>
              <a:t>Mamiş</a:t>
            </a:r>
            <a:r>
              <a:rPr lang="tr-TR" dirty="0">
                <a:solidFill>
                  <a:srgbClr val="000000"/>
                </a:solidFill>
                <a:latin typeface="sg"/>
              </a:rPr>
              <a:t>, öğretmenlere yönelik sağlık tavsiyelerinde bulunurken, öğretmen sağlığının eğitim kalitesini etkilediği söyledi. </a:t>
            </a:r>
          </a:p>
          <a:p>
            <a:pPr marL="0" indent="0" algn="just">
              <a:buNone/>
            </a:pPr>
            <a:r>
              <a:rPr lang="tr-TR" dirty="0">
                <a:solidFill>
                  <a:srgbClr val="000000"/>
                </a:solidFill>
                <a:latin typeface="sg"/>
              </a:rPr>
              <a:t>Siirt Üniversitesi Tıp Fakültesi İç Hastalıkları Anabilim Dalı’nda Dr. Öğretim Üyesi Mehmet Selim </a:t>
            </a:r>
            <a:r>
              <a:rPr lang="tr-TR" dirty="0" err="1">
                <a:solidFill>
                  <a:srgbClr val="000000"/>
                </a:solidFill>
                <a:latin typeface="sg"/>
              </a:rPr>
              <a:t>Mamiş</a:t>
            </a:r>
            <a:r>
              <a:rPr lang="tr-TR" dirty="0">
                <a:solidFill>
                  <a:srgbClr val="000000"/>
                </a:solidFill>
                <a:latin typeface="sg"/>
              </a:rPr>
              <a:t>, yeni dönemin öğretmenlere ve öğrencilere başarı ve sağlık getirmesini dilerken, sağlıklı bir öğretmenin, öğrencilerine daha verimli eğitim sunabileceğine vurgu yaptı. </a:t>
            </a:r>
            <a:r>
              <a:rPr lang="tr-TR" dirty="0" err="1">
                <a:solidFill>
                  <a:srgbClr val="000000"/>
                </a:solidFill>
                <a:latin typeface="sg"/>
              </a:rPr>
              <a:t>Mamiş</a:t>
            </a:r>
            <a:r>
              <a:rPr lang="tr-TR" dirty="0">
                <a:solidFill>
                  <a:srgbClr val="000000"/>
                </a:solidFill>
                <a:latin typeface="sg"/>
              </a:rPr>
              <a:t>, özellikle öğretmenlerin sağlığının, eğitimin kalitesini doğrudan etkilediğini belirtti. Üst solunum yolu enfeksiyonları gibi sık karşılaşılan sağlık sorunlarına dikkat çeken </a:t>
            </a:r>
            <a:r>
              <a:rPr lang="tr-TR" dirty="0" err="1">
                <a:solidFill>
                  <a:srgbClr val="000000"/>
                </a:solidFill>
                <a:latin typeface="sg"/>
              </a:rPr>
              <a:t>Mamiş</a:t>
            </a:r>
            <a:r>
              <a:rPr lang="tr-TR" dirty="0">
                <a:solidFill>
                  <a:srgbClr val="000000"/>
                </a:solidFill>
                <a:latin typeface="sg"/>
              </a:rPr>
              <a:t>, okulların açılmasıyla kalabalık ortamlarda virüslerin hızla yayılabileceğini belirterek, sınıfların düzenli havalandırılması ve klimaların aşırı kullanımından kaçınılması gerektiğini söyledi.</a:t>
            </a:r>
            <a:endParaRPr lang="tr-TR" dirty="0"/>
          </a:p>
        </p:txBody>
      </p:sp>
      <p:pic>
        <p:nvPicPr>
          <p:cNvPr id="7" name="Resim 6">
            <a:extLst>
              <a:ext uri="{FF2B5EF4-FFF2-40B4-BE49-F238E27FC236}">
                <a16:creationId xmlns:a16="http://schemas.microsoft.com/office/drawing/2014/main" id="{25DD3321-ADB2-A935-57F0-8467ACE20D0D}"/>
              </a:ext>
            </a:extLst>
          </p:cNvPr>
          <p:cNvPicPr>
            <a:picLocks noChangeAspect="1"/>
          </p:cNvPicPr>
          <p:nvPr/>
        </p:nvPicPr>
        <p:blipFill>
          <a:blip r:embed="rId2"/>
          <a:stretch>
            <a:fillRect/>
          </a:stretch>
        </p:blipFill>
        <p:spPr>
          <a:xfrm>
            <a:off x="5798811" y="1618100"/>
            <a:ext cx="3268989" cy="4358155"/>
          </a:xfrm>
          <a:prstGeom prst="rect">
            <a:avLst/>
          </a:prstGeom>
        </p:spPr>
      </p:pic>
      <p:pic>
        <p:nvPicPr>
          <p:cNvPr id="8" name="Resim Yer Tutucusu 7">
            <a:extLst>
              <a:ext uri="{FF2B5EF4-FFF2-40B4-BE49-F238E27FC236}">
                <a16:creationId xmlns:a16="http://schemas.microsoft.com/office/drawing/2014/main" id="{2183DC63-179A-56E9-FF38-098131951995}"/>
              </a:ext>
            </a:extLst>
          </p:cNvPr>
          <p:cNvPicPr>
            <a:picLocks noGrp="1" noChangeAspect="1"/>
          </p:cNvPicPr>
          <p:nvPr>
            <p:ph type="pic" sz="quarter" idx="14"/>
          </p:nvPr>
        </p:nvPicPr>
        <p:blipFill>
          <a:blip r:embed="rId3"/>
          <a:srcRect l="1374" r="1374"/>
          <a:stretch>
            <a:fillRect/>
          </a:stretch>
        </p:blipFill>
        <p:spPr>
          <a:xfrm>
            <a:off x="9152467" y="1618101"/>
            <a:ext cx="2896657" cy="4358838"/>
          </a:xfrm>
          <a:prstGeom prst="rect">
            <a:avLst/>
          </a:prstGeom>
        </p:spPr>
      </p:pic>
    </p:spTree>
    <p:extLst>
      <p:ext uri="{BB962C8B-B14F-4D97-AF65-F5344CB8AC3E}">
        <p14:creationId xmlns:p14="http://schemas.microsoft.com/office/powerpoint/2010/main" val="21373327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CERRAHİ TIP BİLİMLERİ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1162166805"/>
              </p:ext>
            </p:extLst>
          </p:nvPr>
        </p:nvGraphicFramePr>
        <p:xfrm>
          <a:off x="250371" y="1389063"/>
          <a:ext cx="4974772" cy="4227966"/>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5867399" y="2494489"/>
            <a:ext cx="5899068" cy="1200329"/>
          </a:xfrm>
          <a:prstGeom prst="rect">
            <a:avLst/>
          </a:prstGeom>
        </p:spPr>
        <p:txBody>
          <a:bodyPr wrap="square">
            <a:spAutoFit/>
          </a:bodyPr>
          <a:lstStyle/>
          <a:p>
            <a:r>
              <a:rPr lang="tr-TR" sz="1800" dirty="0"/>
              <a:t>Cerrahi Tıp Bilimleri bölümü olarak öne çıkan özelliklerimiz arasında:</a:t>
            </a:r>
          </a:p>
          <a:p>
            <a:pPr marL="285750" indent="-285750">
              <a:buFontTx/>
              <a:buChar char="-"/>
            </a:pPr>
            <a:r>
              <a:rPr lang="tr-TR" sz="1800" b="1" dirty="0"/>
              <a:t>Nitelikli Akademik Çalışmalar</a:t>
            </a:r>
          </a:p>
          <a:p>
            <a:pPr marL="285750" indent="-285750">
              <a:buFontTx/>
              <a:buChar char="-"/>
            </a:pPr>
            <a:r>
              <a:rPr lang="tr-TR" sz="1800" b="1" dirty="0"/>
              <a:t>Yenilikçi Cerrahi Uygulamalar</a:t>
            </a:r>
          </a:p>
        </p:txBody>
      </p:sp>
    </p:spTree>
    <p:extLst>
      <p:ext uri="{BB962C8B-B14F-4D97-AF65-F5344CB8AC3E}">
        <p14:creationId xmlns:p14="http://schemas.microsoft.com/office/powerpoint/2010/main" val="3642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06731" y="339000"/>
            <a:ext cx="10086704" cy="1045664"/>
          </a:xfrm>
        </p:spPr>
        <p:txBody>
          <a:bodyPr>
            <a:normAutofit/>
          </a:bodyPr>
          <a:lstStyle/>
          <a:p>
            <a:r>
              <a:rPr lang="tr-TR" sz="2800" b="1" dirty="0"/>
              <a:t>YILLARA GÖRE ÖĞRENCİ SAYILARIMIZ</a:t>
            </a:r>
          </a:p>
        </p:txBody>
      </p:sp>
      <p:graphicFrame>
        <p:nvGraphicFramePr>
          <p:cNvPr id="12" name="Grafik 11"/>
          <p:cNvGraphicFramePr/>
          <p:nvPr>
            <p:extLst>
              <p:ext uri="{D42A27DB-BD31-4B8C-83A1-F6EECF244321}">
                <p14:modId xmlns:p14="http://schemas.microsoft.com/office/powerpoint/2010/main" val="883501172"/>
              </p:ext>
            </p:extLst>
          </p:nvPr>
        </p:nvGraphicFramePr>
        <p:xfrm>
          <a:off x="2032000" y="1136469"/>
          <a:ext cx="8130903" cy="4846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45840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737360" y="182881"/>
            <a:ext cx="9616440" cy="1507808"/>
          </a:xfrm>
        </p:spPr>
        <p:txBody>
          <a:bodyPr>
            <a:normAutofit/>
          </a:bodyPr>
          <a:lstStyle/>
          <a:p>
            <a:r>
              <a:rPr lang="tr-TR" sz="2800" b="1" dirty="0"/>
              <a:t>SINIFLARA GÖRE ÖĞRENCİ SAYILARIMIZ</a:t>
            </a:r>
          </a:p>
        </p:txBody>
      </p:sp>
      <p:graphicFrame>
        <p:nvGraphicFramePr>
          <p:cNvPr id="9" name="Grafik 8"/>
          <p:cNvGraphicFramePr/>
          <p:nvPr>
            <p:extLst>
              <p:ext uri="{D42A27DB-BD31-4B8C-83A1-F6EECF244321}">
                <p14:modId xmlns:p14="http://schemas.microsoft.com/office/powerpoint/2010/main" val="3621558935"/>
              </p:ext>
            </p:extLst>
          </p:nvPr>
        </p:nvGraphicFramePr>
        <p:xfrm>
          <a:off x="2179320" y="1219201"/>
          <a:ext cx="7498080" cy="47396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10672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EFA3B-AE27-6D32-7806-C8499DE6EE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8983DC-DEB6-1758-5E75-16B42653E8A1}"/>
              </a:ext>
            </a:extLst>
          </p:cNvPr>
          <p:cNvSpPr>
            <a:spLocks noGrp="1"/>
          </p:cNvSpPr>
          <p:nvPr>
            <p:ph type="title"/>
          </p:nvPr>
        </p:nvSpPr>
        <p:spPr/>
        <p:txBody>
          <a:bodyPr/>
          <a:lstStyle/>
          <a:p>
            <a:r>
              <a:rPr lang="tr-TR" dirty="0"/>
              <a:t>LİSANSÜSTÜ PROGRAMLARIMIZ</a:t>
            </a:r>
          </a:p>
        </p:txBody>
      </p:sp>
      <p:graphicFrame>
        <p:nvGraphicFramePr>
          <p:cNvPr id="4" name="Content Placeholder 3">
            <a:extLst>
              <a:ext uri="{FF2B5EF4-FFF2-40B4-BE49-F238E27FC236}">
                <a16:creationId xmlns:a16="http://schemas.microsoft.com/office/drawing/2014/main" id="{801921E1-D9EE-1F3C-3F99-77DF1964504C}"/>
              </a:ext>
            </a:extLst>
          </p:cNvPr>
          <p:cNvGraphicFramePr>
            <a:graphicFrameLocks noGrp="1"/>
          </p:cNvGraphicFramePr>
          <p:nvPr>
            <p:ph idx="1"/>
            <p:extLst>
              <p:ext uri="{D42A27DB-BD31-4B8C-83A1-F6EECF244321}">
                <p14:modId xmlns:p14="http://schemas.microsoft.com/office/powerpoint/2010/main" val="2930902019"/>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289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72B32-2192-99FD-8B5F-7F47FF97521F}"/>
              </a:ext>
            </a:extLst>
          </p:cNvPr>
          <p:cNvSpPr>
            <a:spLocks noGrp="1"/>
          </p:cNvSpPr>
          <p:nvPr>
            <p:ph type="title"/>
          </p:nvPr>
        </p:nvSpPr>
        <p:spPr/>
        <p:txBody>
          <a:bodyPr/>
          <a:lstStyle/>
          <a:p>
            <a:r>
              <a:rPr lang="tr-TR" dirty="0"/>
              <a:t>ULUSLARARASI İŞBİRLİKLERİMİZ</a:t>
            </a:r>
          </a:p>
        </p:txBody>
      </p:sp>
      <p:sp>
        <p:nvSpPr>
          <p:cNvPr id="3" name="Content Placeholder 2">
            <a:extLst>
              <a:ext uri="{FF2B5EF4-FFF2-40B4-BE49-F238E27FC236}">
                <a16:creationId xmlns:a16="http://schemas.microsoft.com/office/drawing/2014/main" id="{D3D48C9C-A27F-1277-576E-ACC338CCB9F7}"/>
              </a:ext>
            </a:extLst>
          </p:cNvPr>
          <p:cNvSpPr>
            <a:spLocks noGrp="1"/>
          </p:cNvSpPr>
          <p:nvPr>
            <p:ph idx="1"/>
          </p:nvPr>
        </p:nvSpPr>
        <p:spPr>
          <a:xfrm>
            <a:off x="304800" y="1388962"/>
            <a:ext cx="6520544" cy="4358695"/>
          </a:xfrm>
        </p:spPr>
        <p:txBody>
          <a:bodyPr>
            <a:normAutofit lnSpcReduction="10000"/>
          </a:bodyPr>
          <a:lstStyle/>
          <a:p>
            <a:pPr marL="0" indent="0" algn="ctr">
              <a:buNone/>
            </a:pPr>
            <a:r>
              <a:rPr lang="tr-TR" b="1" i="0" dirty="0">
                <a:solidFill>
                  <a:srgbClr val="333333"/>
                </a:solidFill>
                <a:effectLst/>
                <a:latin typeface="din_trbold"/>
              </a:rPr>
              <a:t>Fakültemiz Dünya Tıp Fakülteleri Veri Tabanına Girdi</a:t>
            </a:r>
          </a:p>
          <a:p>
            <a:pPr marL="0" indent="0" algn="just">
              <a:buNone/>
            </a:pPr>
            <a:r>
              <a:rPr lang="tr-TR" i="0" dirty="0">
                <a:solidFill>
                  <a:srgbClr val="333333"/>
                </a:solidFill>
                <a:effectLst/>
                <a:latin typeface="din_trbold"/>
              </a:rPr>
              <a:t>Siirt Üniversitesi Tıp Fakültesinden mezun olan öğrencilerimiz Amerika Birleşik Devletleri ve Kanada tarafından yapılan uzmanlık eğitimi sınavlarına girebilecekler. Tıp Fakültesi tarafından denklik için yapılan başvuru YÖK aracılığı ile Uluslararası Tıp Eğitimi ve Araştırmaları Gelişim Kuruluşu (FAIMER) tarafından kabul edildi.</a:t>
            </a:r>
          </a:p>
          <a:p>
            <a:endParaRPr lang="tr-TR" dirty="0"/>
          </a:p>
          <a:p>
            <a:pPr marL="0" indent="0">
              <a:buNone/>
            </a:pPr>
            <a:endParaRPr lang="tr-TR" dirty="0"/>
          </a:p>
        </p:txBody>
      </p:sp>
      <p:pic>
        <p:nvPicPr>
          <p:cNvPr id="4" name="Resim 3">
            <a:extLst>
              <a:ext uri="{FF2B5EF4-FFF2-40B4-BE49-F238E27FC236}">
                <a16:creationId xmlns:a16="http://schemas.microsoft.com/office/drawing/2014/main" id="{75700459-1FDD-B020-250F-A702561BC101}"/>
              </a:ext>
            </a:extLst>
          </p:cNvPr>
          <p:cNvPicPr>
            <a:picLocks noChangeAspect="1"/>
          </p:cNvPicPr>
          <p:nvPr/>
        </p:nvPicPr>
        <p:blipFill>
          <a:blip r:embed="rId2"/>
          <a:stretch>
            <a:fillRect/>
          </a:stretch>
        </p:blipFill>
        <p:spPr>
          <a:xfrm>
            <a:off x="7151914" y="1203906"/>
            <a:ext cx="4822372" cy="4717924"/>
          </a:xfrm>
          <a:prstGeom prst="rect">
            <a:avLst/>
          </a:prstGeom>
        </p:spPr>
      </p:pic>
    </p:spTree>
    <p:extLst>
      <p:ext uri="{BB962C8B-B14F-4D97-AF65-F5344CB8AC3E}">
        <p14:creationId xmlns:p14="http://schemas.microsoft.com/office/powerpoint/2010/main" val="26239202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43087766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3447795223"/>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3342037826"/>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182867818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3977637229"/>
              </p:ext>
            </p:extLst>
          </p:nvPr>
        </p:nvGraphicFramePr>
        <p:xfrm>
          <a:off x="1087583" y="1296366"/>
          <a:ext cx="9867900" cy="4109476"/>
        </p:xfrm>
        <a:graphic>
          <a:graphicData uri="http://schemas.openxmlformats.org/drawingml/2006/table">
            <a:tbl>
              <a:tblPr firstRow="1" bandRow="1">
                <a:tableStyleId>{5C22544A-7EE6-4342-B048-85BDC9FD1C3A}</a:tableStyleId>
              </a:tblPr>
              <a:tblGrid>
                <a:gridCol w="698040">
                  <a:extLst>
                    <a:ext uri="{9D8B030D-6E8A-4147-A177-3AD203B41FA5}">
                      <a16:colId xmlns:a16="http://schemas.microsoft.com/office/drawing/2014/main" val="456117717"/>
                    </a:ext>
                  </a:extLst>
                </a:gridCol>
                <a:gridCol w="826948">
                  <a:extLst>
                    <a:ext uri="{9D8B030D-6E8A-4147-A177-3AD203B41FA5}">
                      <a16:colId xmlns:a16="http://schemas.microsoft.com/office/drawing/2014/main" val="1594657814"/>
                    </a:ext>
                  </a:extLst>
                </a:gridCol>
                <a:gridCol w="3940629">
                  <a:extLst>
                    <a:ext uri="{9D8B030D-6E8A-4147-A177-3AD203B41FA5}">
                      <a16:colId xmlns:a16="http://schemas.microsoft.com/office/drawing/2014/main" val="2981362610"/>
                    </a:ext>
                  </a:extLst>
                </a:gridCol>
                <a:gridCol w="1427018">
                  <a:extLst>
                    <a:ext uri="{9D8B030D-6E8A-4147-A177-3AD203B41FA5}">
                      <a16:colId xmlns:a16="http://schemas.microsoft.com/office/drawing/2014/main" val="451744477"/>
                    </a:ext>
                  </a:extLst>
                </a:gridCol>
                <a:gridCol w="1132967">
                  <a:extLst>
                    <a:ext uri="{9D8B030D-6E8A-4147-A177-3AD203B41FA5}">
                      <a16:colId xmlns:a16="http://schemas.microsoft.com/office/drawing/2014/main" val="2085095352"/>
                    </a:ext>
                  </a:extLst>
                </a:gridCol>
                <a:gridCol w="926333">
                  <a:extLst>
                    <a:ext uri="{9D8B030D-6E8A-4147-A177-3AD203B41FA5}">
                      <a16:colId xmlns:a16="http://schemas.microsoft.com/office/drawing/2014/main" val="1384924708"/>
                    </a:ext>
                  </a:extLst>
                </a:gridCol>
                <a:gridCol w="915965">
                  <a:extLst>
                    <a:ext uri="{9D8B030D-6E8A-4147-A177-3AD203B41FA5}">
                      <a16:colId xmlns:a16="http://schemas.microsoft.com/office/drawing/2014/main" val="3653658553"/>
                    </a:ext>
                  </a:extLst>
                </a:gridCol>
              </a:tblGrid>
              <a:tr h="321404">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2024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478311">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b="1" dirty="0">
                          <a:solidFill>
                            <a:srgbClr val="000000"/>
                          </a:solidFill>
                          <a:effectLst/>
                          <a:latin typeface="+mn-lt"/>
                          <a:ea typeface="Times New Roman" panose="02020603050405020304" pitchFamily="18" charset="0"/>
                          <a:cs typeface="Calibri" panose="020F0502020204030204" pitchFamily="34" charset="0"/>
                        </a:rPr>
                        <a:t>Proje Adı</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795721">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Calibri" panose="020F0502020204030204" pitchFamily="34" charset="0"/>
                        </a:rPr>
                        <a:t>2022-SİÜTIP-050</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Münferit araştırma projesi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Meme Kanseri Hücre Hatlarında </a:t>
                      </a:r>
                      <a:r>
                        <a:rPr lang="tr-TR" sz="1200" b="1" dirty="0" err="1">
                          <a:solidFill>
                            <a:srgbClr val="000000"/>
                          </a:solidFill>
                          <a:effectLst/>
                          <a:latin typeface="+mn-lt"/>
                          <a:ea typeface="Times New Roman" panose="02020603050405020304" pitchFamily="18" charset="0"/>
                          <a:cs typeface="Times New Roman" panose="02020603050405020304" pitchFamily="18" charset="0"/>
                        </a:rPr>
                        <a:t>Kuarsetin'inin</a:t>
                      </a:r>
                      <a:r>
                        <a:rPr lang="tr-TR" sz="1200" b="1" dirty="0">
                          <a:solidFill>
                            <a:srgbClr val="000000"/>
                          </a:solidFill>
                          <a:effectLst/>
                          <a:latin typeface="+mn-lt"/>
                          <a:ea typeface="Times New Roman" panose="02020603050405020304" pitchFamily="18" charset="0"/>
                          <a:cs typeface="Times New Roman" panose="02020603050405020304" pitchFamily="18" charset="0"/>
                        </a:rPr>
                        <a:t> İyon Kanalları Üzerindeki Etkisi ve Transkripsiyonel İlişkisi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Dr. Öğr. Üyesi Çiğdem Güngörmez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29.972  </a:t>
                      </a:r>
                      <a:endParaRPr lang="tr-TR" sz="12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25.11.2022</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24.05. 2024</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95721">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795721">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b="1" dirty="0">
                          <a:solidFill>
                            <a:srgbClr val="000000"/>
                          </a:solidFill>
                          <a:effectLst/>
                          <a:latin typeface="+mn-lt"/>
                          <a:ea typeface="Times New Roman" panose="02020603050405020304" pitchFamily="18" charset="0"/>
                          <a:cs typeface="Calibri" panose="020F0502020204030204" pitchFamily="34" charset="0"/>
                        </a:rPr>
                        <a:t>Proje Adı</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Calibri" panose="020F0502020204030204" pitchFamily="34" charset="0"/>
                          <a:cs typeface="Calibri" panose="020F0502020204030204" pitchFamily="34" charset="0"/>
                        </a:rPr>
                        <a:t>Araştırmacı</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b="1"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795721">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2022-SİÜLAB-045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Münferit araştırma projesi</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Quercus </a:t>
                      </a:r>
                      <a:r>
                        <a:rPr lang="tr-TR" sz="1200" b="1" dirty="0" err="1">
                          <a:effectLst/>
                          <a:latin typeface="+mn-lt"/>
                          <a:ea typeface="Calibri" panose="020F0502020204030204" pitchFamily="34" charset="0"/>
                          <a:cs typeface="Times New Roman" panose="02020603050405020304" pitchFamily="18" charset="0"/>
                        </a:rPr>
                        <a:t>libani</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oliv</a:t>
                      </a:r>
                      <a:r>
                        <a:rPr lang="tr-TR" sz="1200" b="1" dirty="0">
                          <a:effectLst/>
                          <a:latin typeface="+mn-lt"/>
                          <a:ea typeface="Calibri" panose="020F0502020204030204" pitchFamily="34" charset="0"/>
                          <a:cs typeface="Times New Roman" panose="02020603050405020304" pitchFamily="18" charset="0"/>
                        </a:rPr>
                        <a:t>. Meyve özü ile gümüş nanopartiküllerin yeşil ve çevre dostu sentezi: antibakteriyel, antioksidan ve antikanser özellikleri</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Doç. Dr. Ömer Acer</a:t>
                      </a: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29.976 </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15.11.2022</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04.12. 2024</a:t>
                      </a:r>
                    </a:p>
                  </a:txBody>
                  <a:tcPr marL="68580" marR="68580" marT="0" marB="0" anchor="ctr"/>
                </a:tc>
                <a:extLst>
                  <a:ext uri="{0D108BD9-81ED-4DB2-BD59-A6C34878D82A}">
                    <a16:rowId xmlns:a16="http://schemas.microsoft.com/office/drawing/2014/main" val="1628717487"/>
                  </a:ext>
                </a:extLst>
              </a:tr>
            </a:tbl>
          </a:graphicData>
        </a:graphic>
      </p:graphicFrame>
    </p:spTree>
    <p:extLst>
      <p:ext uri="{BB962C8B-B14F-4D97-AF65-F5344CB8AC3E}">
        <p14:creationId xmlns:p14="http://schemas.microsoft.com/office/powerpoint/2010/main" val="3981855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2AD05E9-0A6F-6A73-42DE-5E19C1ADFCFF}"/>
              </a:ext>
            </a:extLst>
          </p:cNvPr>
          <p:cNvSpPr>
            <a:spLocks noGrp="1"/>
          </p:cNvSpPr>
          <p:nvPr>
            <p:ph type="title"/>
          </p:nvPr>
        </p:nvSpPr>
        <p:spPr/>
        <p:txBody>
          <a:bodyPr/>
          <a:lstStyle/>
          <a:p>
            <a:r>
              <a:rPr lang="tr-TR" dirty="0"/>
              <a:t>ETKİNLİKLERİMİZ</a:t>
            </a:r>
          </a:p>
        </p:txBody>
      </p:sp>
      <p:sp>
        <p:nvSpPr>
          <p:cNvPr id="3" name="İçerik Yer Tutucusu 2">
            <a:extLst>
              <a:ext uri="{FF2B5EF4-FFF2-40B4-BE49-F238E27FC236}">
                <a16:creationId xmlns:a16="http://schemas.microsoft.com/office/drawing/2014/main" id="{62445DBC-2C84-B3C4-7286-13DFB12CCC56}"/>
              </a:ext>
            </a:extLst>
          </p:cNvPr>
          <p:cNvSpPr>
            <a:spLocks noGrp="1"/>
          </p:cNvSpPr>
          <p:nvPr>
            <p:ph idx="1"/>
          </p:nvPr>
        </p:nvSpPr>
        <p:spPr>
          <a:xfrm>
            <a:off x="250372" y="1296366"/>
            <a:ext cx="5496620" cy="2257426"/>
          </a:xfrm>
        </p:spPr>
        <p:txBody>
          <a:bodyPr/>
          <a:lstStyle/>
          <a:p>
            <a:pPr marL="0" indent="0" algn="ctr">
              <a:buNone/>
            </a:pPr>
            <a:endParaRPr lang="tr-TR" dirty="0"/>
          </a:p>
          <a:p>
            <a:pPr marL="0" indent="0" algn="just">
              <a:buNone/>
            </a:pPr>
            <a:r>
              <a:rPr lang="tr-TR" i="1" dirty="0"/>
              <a:t>Siirt Üniversitesi Tıp Fakültesi 4., 5. ve 6. Sınıf Öğrencileri için Oryantasyon Eğitimi Programları Düzenlenmektedir</a:t>
            </a:r>
          </a:p>
        </p:txBody>
      </p:sp>
      <p:pic>
        <p:nvPicPr>
          <p:cNvPr id="8" name="Resim Yer Tutucusu 7">
            <a:extLst>
              <a:ext uri="{FF2B5EF4-FFF2-40B4-BE49-F238E27FC236}">
                <a16:creationId xmlns:a16="http://schemas.microsoft.com/office/drawing/2014/main" id="{E7752212-3AF9-0411-2160-64E8276559AA}"/>
              </a:ext>
            </a:extLst>
          </p:cNvPr>
          <p:cNvPicPr>
            <a:picLocks noGrp="1" noChangeAspect="1"/>
          </p:cNvPicPr>
          <p:nvPr>
            <p:ph type="pic" sz="quarter" idx="14"/>
          </p:nvPr>
        </p:nvPicPr>
        <p:blipFill>
          <a:blip r:embed="rId2"/>
          <a:srcRect t="29933" b="29933"/>
          <a:stretch>
            <a:fillRect/>
          </a:stretch>
        </p:blipFill>
        <p:spPr>
          <a:xfrm>
            <a:off x="9403644" y="3646489"/>
            <a:ext cx="2675064" cy="2257425"/>
          </a:xfrm>
          <a:prstGeom prst="rect">
            <a:avLst/>
          </a:prstGeom>
        </p:spPr>
      </p:pic>
      <p:sp>
        <p:nvSpPr>
          <p:cNvPr id="6" name="İçerik Yer Tutucusu 5">
            <a:extLst>
              <a:ext uri="{FF2B5EF4-FFF2-40B4-BE49-F238E27FC236}">
                <a16:creationId xmlns:a16="http://schemas.microsoft.com/office/drawing/2014/main" id="{8AD6D05D-CCC2-B837-8018-A4892C2A3F46}"/>
              </a:ext>
            </a:extLst>
          </p:cNvPr>
          <p:cNvSpPr>
            <a:spLocks noGrp="1"/>
          </p:cNvSpPr>
          <p:nvPr>
            <p:ph idx="15"/>
          </p:nvPr>
        </p:nvSpPr>
        <p:spPr>
          <a:xfrm>
            <a:off x="181631" y="3461096"/>
            <a:ext cx="5732740" cy="2257426"/>
          </a:xfrm>
        </p:spPr>
        <p:txBody>
          <a:bodyPr>
            <a:normAutofit fontScale="92500"/>
          </a:bodyPr>
          <a:lstStyle/>
          <a:p>
            <a:pPr marL="0" indent="0" algn="ctr">
              <a:buNone/>
            </a:pPr>
            <a:endParaRPr lang="tr-TR" i="1" dirty="0"/>
          </a:p>
          <a:p>
            <a:pPr marL="0" indent="0" algn="just">
              <a:buNone/>
            </a:pPr>
            <a:r>
              <a:rPr lang="tr-TR" i="1" dirty="0"/>
              <a:t>Fakültemiz Kalite Komisyonu Öğretim Üyeleri ile Öğrenci Temsilcileri Arasında Eğitim Öğretim Değerlendirme Toplantıları Yapılmaktadır</a:t>
            </a:r>
          </a:p>
        </p:txBody>
      </p:sp>
      <p:pic>
        <p:nvPicPr>
          <p:cNvPr id="7" name="Resim Yer Tutucusu 6">
            <a:extLst>
              <a:ext uri="{FF2B5EF4-FFF2-40B4-BE49-F238E27FC236}">
                <a16:creationId xmlns:a16="http://schemas.microsoft.com/office/drawing/2014/main" id="{80A47B51-A839-9223-9457-4A9884C977E8}"/>
              </a:ext>
            </a:extLst>
          </p:cNvPr>
          <p:cNvPicPr>
            <a:picLocks noGrp="1" noChangeAspect="1"/>
          </p:cNvPicPr>
          <p:nvPr>
            <p:ph type="pic" sz="quarter" idx="13"/>
          </p:nvPr>
        </p:nvPicPr>
        <p:blipFill>
          <a:blip r:embed="rId3"/>
          <a:srcRect t="12766" b="12766"/>
          <a:stretch>
            <a:fillRect/>
          </a:stretch>
        </p:blipFill>
        <p:spPr>
          <a:xfrm>
            <a:off x="9403644" y="1171575"/>
            <a:ext cx="2675064" cy="2382217"/>
          </a:xfrm>
          <a:prstGeom prst="rect">
            <a:avLst/>
          </a:prstGeom>
        </p:spPr>
      </p:pic>
      <p:pic>
        <p:nvPicPr>
          <p:cNvPr id="9" name="Resim 8">
            <a:extLst>
              <a:ext uri="{FF2B5EF4-FFF2-40B4-BE49-F238E27FC236}">
                <a16:creationId xmlns:a16="http://schemas.microsoft.com/office/drawing/2014/main" id="{2E91B8E6-C7A3-34A0-4B5D-821048F634FA}"/>
              </a:ext>
            </a:extLst>
          </p:cNvPr>
          <p:cNvPicPr>
            <a:picLocks noChangeAspect="1"/>
          </p:cNvPicPr>
          <p:nvPr/>
        </p:nvPicPr>
        <p:blipFill>
          <a:blip r:embed="rId4"/>
          <a:stretch>
            <a:fillRect/>
          </a:stretch>
        </p:blipFill>
        <p:spPr>
          <a:xfrm>
            <a:off x="6445010" y="1203670"/>
            <a:ext cx="2830880" cy="2350122"/>
          </a:xfrm>
          <a:prstGeom prst="rect">
            <a:avLst/>
          </a:prstGeom>
        </p:spPr>
      </p:pic>
      <p:pic>
        <p:nvPicPr>
          <p:cNvPr id="10" name="Resim 9">
            <a:extLst>
              <a:ext uri="{FF2B5EF4-FFF2-40B4-BE49-F238E27FC236}">
                <a16:creationId xmlns:a16="http://schemas.microsoft.com/office/drawing/2014/main" id="{89B49CCE-F53A-517C-848C-B904693F013C}"/>
              </a:ext>
            </a:extLst>
          </p:cNvPr>
          <p:cNvPicPr>
            <a:picLocks noChangeAspect="1"/>
          </p:cNvPicPr>
          <p:nvPr/>
        </p:nvPicPr>
        <p:blipFill>
          <a:blip r:embed="rId5"/>
          <a:stretch>
            <a:fillRect/>
          </a:stretch>
        </p:blipFill>
        <p:spPr>
          <a:xfrm>
            <a:off x="6445010" y="3646489"/>
            <a:ext cx="2830880" cy="2257426"/>
          </a:xfrm>
          <a:prstGeom prst="rect">
            <a:avLst/>
          </a:prstGeom>
        </p:spPr>
      </p:pic>
    </p:spTree>
    <p:extLst>
      <p:ext uri="{BB962C8B-B14F-4D97-AF65-F5344CB8AC3E}">
        <p14:creationId xmlns:p14="http://schemas.microsoft.com/office/powerpoint/2010/main" val="22628574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AB6D3-388D-F46E-AA5A-0596227A76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27D91C-D95C-3319-D833-192F0C5F101C}"/>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764E4E53-07CC-A7C3-9EF7-D0D4EAC55891}"/>
              </a:ext>
            </a:extLst>
          </p:cNvPr>
          <p:cNvSpPr>
            <a:spLocks noGrp="1"/>
          </p:cNvSpPr>
          <p:nvPr>
            <p:ph idx="1"/>
          </p:nvPr>
        </p:nvSpPr>
        <p:spPr>
          <a:xfrm>
            <a:off x="609600" y="1388963"/>
            <a:ext cx="6786623" cy="2257426"/>
          </a:xfrm>
        </p:spPr>
        <p:txBody>
          <a:bodyPr/>
          <a:lstStyle/>
          <a:p>
            <a:pPr marL="0" indent="0" algn="ctr">
              <a:buNone/>
            </a:pPr>
            <a:endParaRPr lang="tr-TR" i="1" dirty="0"/>
          </a:p>
          <a:p>
            <a:pPr marL="0" indent="0" algn="just">
              <a:buNone/>
            </a:pPr>
            <a:r>
              <a:rPr lang="tr-TR" i="1" dirty="0"/>
              <a:t>Öğretim Üyelerimizin Katılımıyla Siirt Üniversitesi Tıp Fakültesinde Seminer Sunumları Yapılmaktadır.</a:t>
            </a:r>
          </a:p>
        </p:txBody>
      </p:sp>
      <p:pic>
        <p:nvPicPr>
          <p:cNvPr id="7" name="Resim Yer Tutucusu 6">
            <a:extLst>
              <a:ext uri="{FF2B5EF4-FFF2-40B4-BE49-F238E27FC236}">
                <a16:creationId xmlns:a16="http://schemas.microsoft.com/office/drawing/2014/main" id="{ADD21A1F-2414-ECDA-EB03-214F5BF21705}"/>
              </a:ext>
            </a:extLst>
          </p:cNvPr>
          <p:cNvPicPr>
            <a:picLocks noGrp="1" noChangeAspect="1"/>
          </p:cNvPicPr>
          <p:nvPr>
            <p:ph type="pic" sz="quarter" idx="13"/>
          </p:nvPr>
        </p:nvPicPr>
        <p:blipFill>
          <a:blip r:embed="rId2"/>
          <a:srcRect t="8161" b="8161"/>
          <a:stretch>
            <a:fillRect/>
          </a:stretch>
        </p:blipFill>
        <p:spPr>
          <a:xfrm>
            <a:off x="7500938" y="1296366"/>
            <a:ext cx="4548187" cy="2329766"/>
          </a:xfrm>
          <a:prstGeom prst="rect">
            <a:avLst/>
          </a:prstGeom>
        </p:spPr>
      </p:pic>
      <p:pic>
        <p:nvPicPr>
          <p:cNvPr id="8" name="Resim Yer Tutucusu 7">
            <a:extLst>
              <a:ext uri="{FF2B5EF4-FFF2-40B4-BE49-F238E27FC236}">
                <a16:creationId xmlns:a16="http://schemas.microsoft.com/office/drawing/2014/main" id="{CC752745-861B-91BB-0A56-2AA36DE73A7C}"/>
              </a:ext>
            </a:extLst>
          </p:cNvPr>
          <p:cNvPicPr>
            <a:picLocks noGrp="1" noChangeAspect="1"/>
          </p:cNvPicPr>
          <p:nvPr>
            <p:ph type="pic" sz="quarter" idx="14"/>
          </p:nvPr>
        </p:nvPicPr>
        <p:blipFill>
          <a:blip r:embed="rId3"/>
          <a:srcRect t="25183" b="25183"/>
          <a:stretch>
            <a:fillRect/>
          </a:stretch>
        </p:blipFill>
        <p:spPr>
          <a:prstGeom prst="rect">
            <a:avLst/>
          </a:prstGeom>
        </p:spPr>
      </p:pic>
      <p:sp>
        <p:nvSpPr>
          <p:cNvPr id="6" name="Content Placeholder 5">
            <a:extLst>
              <a:ext uri="{FF2B5EF4-FFF2-40B4-BE49-F238E27FC236}">
                <a16:creationId xmlns:a16="http://schemas.microsoft.com/office/drawing/2014/main" id="{A2164B89-011B-851E-EEB8-F8385A4316D4}"/>
              </a:ext>
            </a:extLst>
          </p:cNvPr>
          <p:cNvSpPr>
            <a:spLocks noGrp="1"/>
          </p:cNvSpPr>
          <p:nvPr>
            <p:ph idx="15"/>
          </p:nvPr>
        </p:nvSpPr>
        <p:spPr/>
        <p:txBody>
          <a:bodyPr/>
          <a:lstStyle/>
          <a:p>
            <a:pPr marL="0" indent="0" algn="ctr">
              <a:buNone/>
            </a:pPr>
            <a:endParaRPr lang="tr-TR" dirty="0"/>
          </a:p>
          <a:p>
            <a:pPr marL="0" indent="0" algn="just">
              <a:buNone/>
            </a:pPr>
            <a:r>
              <a:rPr lang="tr-TR" i="1" dirty="0"/>
              <a:t>Tıp Fakültesi Akademisyenlerimizin Katılımıyla Çeşitli Çevrimiçi Eğitici Seminerler Yapılmaktadır.</a:t>
            </a:r>
          </a:p>
        </p:txBody>
      </p:sp>
    </p:spTree>
    <p:extLst>
      <p:ext uri="{BB962C8B-B14F-4D97-AF65-F5344CB8AC3E}">
        <p14:creationId xmlns:p14="http://schemas.microsoft.com/office/powerpoint/2010/main" val="22063614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CC2D6D3-5E94-8010-A1CF-F3D91AB1C0BA}"/>
              </a:ext>
            </a:extLst>
          </p:cNvPr>
          <p:cNvSpPr>
            <a:spLocks noGrp="1"/>
          </p:cNvSpPr>
          <p:nvPr>
            <p:ph type="title"/>
          </p:nvPr>
        </p:nvSpPr>
        <p:spPr/>
        <p:txBody>
          <a:bodyPr/>
          <a:lstStyle/>
          <a:p>
            <a:r>
              <a:rPr lang="tr-TR" dirty="0"/>
              <a:t>ETKİNLİKLERİMİZ</a:t>
            </a:r>
          </a:p>
        </p:txBody>
      </p:sp>
      <p:sp>
        <p:nvSpPr>
          <p:cNvPr id="3" name="İçerik Yer Tutucusu 2">
            <a:extLst>
              <a:ext uri="{FF2B5EF4-FFF2-40B4-BE49-F238E27FC236}">
                <a16:creationId xmlns:a16="http://schemas.microsoft.com/office/drawing/2014/main" id="{21DB22A1-931D-AC26-0FAC-C23F248DF1A1}"/>
              </a:ext>
            </a:extLst>
          </p:cNvPr>
          <p:cNvSpPr>
            <a:spLocks noGrp="1"/>
          </p:cNvSpPr>
          <p:nvPr>
            <p:ph idx="1"/>
          </p:nvPr>
        </p:nvSpPr>
        <p:spPr>
          <a:xfrm>
            <a:off x="419303" y="1296366"/>
            <a:ext cx="5834742" cy="1647748"/>
          </a:xfrm>
        </p:spPr>
        <p:txBody>
          <a:bodyPr/>
          <a:lstStyle/>
          <a:p>
            <a:pPr marL="0" indent="0" algn="just">
              <a:buNone/>
            </a:pPr>
            <a:r>
              <a:rPr lang="tr-TR" i="1" dirty="0"/>
              <a:t>Fakültemiz Öğretim Üyeleri ile Tıp Öğrencilerimiz Arasında Akademik Danışmanlık Kapsamında Programlar Devam Etmektedir</a:t>
            </a:r>
          </a:p>
        </p:txBody>
      </p:sp>
      <p:pic>
        <p:nvPicPr>
          <p:cNvPr id="8" name="Resim Yer Tutucusu 7">
            <a:extLst>
              <a:ext uri="{FF2B5EF4-FFF2-40B4-BE49-F238E27FC236}">
                <a16:creationId xmlns:a16="http://schemas.microsoft.com/office/drawing/2014/main" id="{AC9CA0CB-0090-D9BF-C98B-53F9E1D6F687}"/>
              </a:ext>
            </a:extLst>
          </p:cNvPr>
          <p:cNvPicPr>
            <a:picLocks noGrp="1" noChangeAspect="1"/>
          </p:cNvPicPr>
          <p:nvPr>
            <p:ph type="pic" sz="quarter" idx="13"/>
          </p:nvPr>
        </p:nvPicPr>
        <p:blipFill>
          <a:blip r:embed="rId2"/>
          <a:srcRect t="27522" b="27522"/>
          <a:stretch>
            <a:fillRect/>
          </a:stretch>
        </p:blipFill>
        <p:spPr>
          <a:xfrm>
            <a:off x="6722012" y="1171575"/>
            <a:ext cx="4548187" cy="2257425"/>
          </a:xfrm>
          <a:prstGeom prst="rect">
            <a:avLst/>
          </a:prstGeom>
        </p:spPr>
      </p:pic>
      <p:pic>
        <p:nvPicPr>
          <p:cNvPr id="7" name="Resim Yer Tutucusu 6">
            <a:extLst>
              <a:ext uri="{FF2B5EF4-FFF2-40B4-BE49-F238E27FC236}">
                <a16:creationId xmlns:a16="http://schemas.microsoft.com/office/drawing/2014/main" id="{F9C143A9-2415-53E2-754B-348178EC135A}"/>
              </a:ext>
            </a:extLst>
          </p:cNvPr>
          <p:cNvPicPr>
            <a:picLocks noGrp="1" noChangeAspect="1"/>
          </p:cNvPicPr>
          <p:nvPr>
            <p:ph type="pic" sz="quarter" idx="14"/>
          </p:nvPr>
        </p:nvPicPr>
        <p:blipFill>
          <a:blip r:embed="rId3"/>
          <a:srcRect t="31405" b="31405"/>
          <a:stretch>
            <a:fillRect/>
          </a:stretch>
        </p:blipFill>
        <p:spPr>
          <a:xfrm>
            <a:off x="6638411" y="3331029"/>
            <a:ext cx="4715388" cy="2656113"/>
          </a:xfrm>
          <a:prstGeom prst="rect">
            <a:avLst/>
          </a:prstGeom>
        </p:spPr>
      </p:pic>
      <p:pic>
        <p:nvPicPr>
          <p:cNvPr id="9" name="İçerik Yer Tutucusu 8">
            <a:extLst>
              <a:ext uri="{FF2B5EF4-FFF2-40B4-BE49-F238E27FC236}">
                <a16:creationId xmlns:a16="http://schemas.microsoft.com/office/drawing/2014/main" id="{96118A91-F38D-E94A-5BC7-5F24EAB69F5A}"/>
              </a:ext>
            </a:extLst>
          </p:cNvPr>
          <p:cNvPicPr>
            <a:picLocks noGrp="1" noChangeAspect="1"/>
          </p:cNvPicPr>
          <p:nvPr>
            <p:ph idx="15"/>
          </p:nvPr>
        </p:nvPicPr>
        <p:blipFill>
          <a:blip r:embed="rId4"/>
          <a:stretch>
            <a:fillRect/>
          </a:stretch>
        </p:blipFill>
        <p:spPr>
          <a:xfrm>
            <a:off x="927161" y="3189515"/>
            <a:ext cx="4626429" cy="2797627"/>
          </a:xfrm>
          <a:prstGeom prst="rect">
            <a:avLst/>
          </a:prstGeom>
        </p:spPr>
      </p:pic>
    </p:spTree>
    <p:extLst>
      <p:ext uri="{BB962C8B-B14F-4D97-AF65-F5344CB8AC3E}">
        <p14:creationId xmlns:p14="http://schemas.microsoft.com/office/powerpoint/2010/main" val="13985963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C486A8-2147-4F57-4AAE-70D5DAC8715C}"/>
              </a:ext>
            </a:extLst>
          </p:cNvPr>
          <p:cNvSpPr>
            <a:spLocks noGrp="1"/>
          </p:cNvSpPr>
          <p:nvPr>
            <p:ph type="title"/>
          </p:nvPr>
        </p:nvSpPr>
        <p:spPr/>
        <p:txBody>
          <a:bodyPr/>
          <a:lstStyle/>
          <a:p>
            <a:r>
              <a:rPr lang="tr-TR" dirty="0"/>
              <a:t>ETKİNLİKLERİMİZ</a:t>
            </a:r>
          </a:p>
        </p:txBody>
      </p:sp>
      <p:sp>
        <p:nvSpPr>
          <p:cNvPr id="3" name="İçerik Yer Tutucusu 2">
            <a:extLst>
              <a:ext uri="{FF2B5EF4-FFF2-40B4-BE49-F238E27FC236}">
                <a16:creationId xmlns:a16="http://schemas.microsoft.com/office/drawing/2014/main" id="{C8DF8036-C809-951C-642F-F6CEA36C3037}"/>
              </a:ext>
            </a:extLst>
          </p:cNvPr>
          <p:cNvSpPr>
            <a:spLocks noGrp="1"/>
          </p:cNvSpPr>
          <p:nvPr>
            <p:ph idx="1"/>
          </p:nvPr>
        </p:nvSpPr>
        <p:spPr/>
        <p:txBody>
          <a:bodyPr/>
          <a:lstStyle/>
          <a:p>
            <a:pPr marL="0" indent="0" algn="ctr">
              <a:buNone/>
            </a:pPr>
            <a:endParaRPr lang="tr-TR" i="1" dirty="0"/>
          </a:p>
          <a:p>
            <a:pPr marL="0" indent="0" algn="just">
              <a:buNone/>
            </a:pPr>
            <a:r>
              <a:rPr lang="tr-TR" i="1" dirty="0"/>
              <a:t>Fakültemizde Staj Eğitimleri ve Bologna Süreci Değerlendirme Toplantıları Yapılmaktadır</a:t>
            </a:r>
          </a:p>
          <a:p>
            <a:endParaRPr lang="tr-TR" dirty="0"/>
          </a:p>
        </p:txBody>
      </p:sp>
      <p:sp>
        <p:nvSpPr>
          <p:cNvPr id="4" name="Resim Yer Tutucusu 3">
            <a:extLst>
              <a:ext uri="{FF2B5EF4-FFF2-40B4-BE49-F238E27FC236}">
                <a16:creationId xmlns:a16="http://schemas.microsoft.com/office/drawing/2014/main" id="{63347D74-20C8-5542-9EF6-E68A10E27B3D}"/>
              </a:ext>
            </a:extLst>
          </p:cNvPr>
          <p:cNvSpPr>
            <a:spLocks noGrp="1"/>
          </p:cNvSpPr>
          <p:nvPr>
            <p:ph type="pic" sz="quarter" idx="13"/>
          </p:nvPr>
        </p:nvSpPr>
        <p:spPr/>
        <p:txBody>
          <a:bodyPr/>
          <a:lstStyle/>
          <a:p>
            <a:pPr marL="0" indent="0">
              <a:buNone/>
            </a:pPr>
            <a:endParaRPr lang="tr-TR" dirty="0"/>
          </a:p>
        </p:txBody>
      </p:sp>
      <p:pic>
        <p:nvPicPr>
          <p:cNvPr id="9" name="Resim Yer Tutucusu 8">
            <a:extLst>
              <a:ext uri="{FF2B5EF4-FFF2-40B4-BE49-F238E27FC236}">
                <a16:creationId xmlns:a16="http://schemas.microsoft.com/office/drawing/2014/main" id="{77963EEB-C24F-1F97-72E1-E4BA614EE347}"/>
              </a:ext>
            </a:extLst>
          </p:cNvPr>
          <p:cNvPicPr>
            <a:picLocks noGrp="1" noChangeAspect="1"/>
          </p:cNvPicPr>
          <p:nvPr>
            <p:ph type="pic" sz="quarter" idx="14"/>
          </p:nvPr>
        </p:nvPicPr>
        <p:blipFill>
          <a:blip r:embed="rId2"/>
          <a:srcRect t="27262" b="27262"/>
          <a:stretch>
            <a:fillRect/>
          </a:stretch>
        </p:blipFill>
        <p:spPr>
          <a:prstGeom prst="rect">
            <a:avLst/>
          </a:prstGeom>
        </p:spPr>
      </p:pic>
      <p:sp>
        <p:nvSpPr>
          <p:cNvPr id="6" name="İçerik Yer Tutucusu 5">
            <a:extLst>
              <a:ext uri="{FF2B5EF4-FFF2-40B4-BE49-F238E27FC236}">
                <a16:creationId xmlns:a16="http://schemas.microsoft.com/office/drawing/2014/main" id="{A1D5951E-9AAD-6D6D-0EF6-48EAACD8595E}"/>
              </a:ext>
            </a:extLst>
          </p:cNvPr>
          <p:cNvSpPr>
            <a:spLocks noGrp="1"/>
          </p:cNvSpPr>
          <p:nvPr>
            <p:ph idx="15"/>
          </p:nvPr>
        </p:nvSpPr>
        <p:spPr/>
        <p:txBody>
          <a:bodyPr/>
          <a:lstStyle/>
          <a:p>
            <a:pPr marL="0" indent="0" algn="ctr">
              <a:buNone/>
            </a:pPr>
            <a:endParaRPr lang="tr-TR" dirty="0"/>
          </a:p>
          <a:p>
            <a:pPr marL="0" indent="0" algn="ctr">
              <a:buNone/>
            </a:pPr>
            <a:r>
              <a:rPr lang="tr-TR" i="1" dirty="0"/>
              <a:t>Fakültemizde İdari Personel Yıllık Genel Değerlendirme Toplantıları Yapılmaktadır</a:t>
            </a:r>
          </a:p>
          <a:p>
            <a:pPr marL="0" indent="0">
              <a:buNone/>
            </a:pPr>
            <a:endParaRPr lang="tr-TR" dirty="0"/>
          </a:p>
        </p:txBody>
      </p:sp>
      <p:pic>
        <p:nvPicPr>
          <p:cNvPr id="8" name="Resim 7">
            <a:extLst>
              <a:ext uri="{FF2B5EF4-FFF2-40B4-BE49-F238E27FC236}">
                <a16:creationId xmlns:a16="http://schemas.microsoft.com/office/drawing/2014/main" id="{6670F083-B05E-D596-C475-1BD955E65F5B}"/>
              </a:ext>
            </a:extLst>
          </p:cNvPr>
          <p:cNvPicPr>
            <a:picLocks noChangeAspect="1"/>
          </p:cNvPicPr>
          <p:nvPr/>
        </p:nvPicPr>
        <p:blipFill>
          <a:blip r:embed="rId3"/>
          <a:stretch>
            <a:fillRect/>
          </a:stretch>
        </p:blipFill>
        <p:spPr>
          <a:xfrm>
            <a:off x="7500938" y="1296366"/>
            <a:ext cx="4548187" cy="2345077"/>
          </a:xfrm>
          <a:prstGeom prst="rect">
            <a:avLst/>
          </a:prstGeom>
        </p:spPr>
      </p:pic>
    </p:spTree>
    <p:extLst>
      <p:ext uri="{BB962C8B-B14F-4D97-AF65-F5344CB8AC3E}">
        <p14:creationId xmlns:p14="http://schemas.microsoft.com/office/powerpoint/2010/main" val="2028969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5821B-7EA3-C007-6573-2344D61051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B4FFFA-0597-8530-1D1A-13F3E8BCE696}"/>
              </a:ext>
            </a:extLst>
          </p:cNvPr>
          <p:cNvSpPr>
            <a:spLocks noGrp="1"/>
          </p:cNvSpPr>
          <p:nvPr>
            <p:ph type="title"/>
          </p:nvPr>
        </p:nvSpPr>
        <p:spPr/>
        <p:txBody>
          <a:bodyPr/>
          <a:lstStyle/>
          <a:p>
            <a:r>
              <a:rPr lang="tr-TR" dirty="0"/>
              <a:t>BÜTÇE ve HARCAMALARIMIZ</a:t>
            </a:r>
          </a:p>
        </p:txBody>
      </p:sp>
      <p:pic>
        <p:nvPicPr>
          <p:cNvPr id="4" name="İçerik Yer Tutucusu 3"/>
          <p:cNvPicPr>
            <a:picLocks noGrp="1" noChangeAspect="1"/>
          </p:cNvPicPr>
          <p:nvPr>
            <p:ph idx="1"/>
          </p:nvPr>
        </p:nvPicPr>
        <p:blipFill>
          <a:blip r:embed="rId2"/>
          <a:stretch>
            <a:fillRect/>
          </a:stretch>
        </p:blipFill>
        <p:spPr>
          <a:xfrm>
            <a:off x="838200" y="1836510"/>
            <a:ext cx="10050624" cy="3127376"/>
          </a:xfrm>
          <a:prstGeom prst="rect">
            <a:avLst/>
          </a:prstGeom>
        </p:spPr>
      </p:pic>
    </p:spTree>
    <p:extLst>
      <p:ext uri="{BB962C8B-B14F-4D97-AF65-F5344CB8AC3E}">
        <p14:creationId xmlns:p14="http://schemas.microsoft.com/office/powerpoint/2010/main" val="30436530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79515" y="365125"/>
            <a:ext cx="7384648" cy="931240"/>
          </a:xfrm>
        </p:spPr>
        <p:txBody>
          <a:bodyPr>
            <a:normAutofit/>
          </a:bodyPr>
          <a:lstStyle/>
          <a:p>
            <a:r>
              <a:rPr lang="tr-TR" dirty="0"/>
              <a:t>GELECEĞE YÖNELİK HEDEFLER ve YENİLİKLER</a:t>
            </a:r>
          </a:p>
        </p:txBody>
      </p:sp>
      <p:sp>
        <p:nvSpPr>
          <p:cNvPr id="3" name="İçerik Yer Tutucusu 2"/>
          <p:cNvSpPr>
            <a:spLocks noGrp="1"/>
          </p:cNvSpPr>
          <p:nvPr>
            <p:ph idx="1"/>
          </p:nvPr>
        </p:nvSpPr>
        <p:spPr>
          <a:xfrm>
            <a:off x="97744" y="1194765"/>
            <a:ext cx="8814762" cy="5196510"/>
          </a:xfrm>
        </p:spPr>
        <p:txBody>
          <a:bodyPr>
            <a:normAutofit/>
          </a:bodyPr>
          <a:lstStyle/>
          <a:p>
            <a:pPr marL="457200" lvl="1" indent="0" algn="just">
              <a:buNone/>
            </a:pPr>
            <a:r>
              <a:rPr lang="tr-TR" b="1" dirty="0" smtClean="0"/>
              <a:t>1</a:t>
            </a:r>
            <a:r>
              <a:rPr lang="tr-TR" b="1" dirty="0"/>
              <a:t>. Hedef: Morfoloji Binamızın Tamamlanma Süreci</a:t>
            </a:r>
          </a:p>
          <a:p>
            <a:pPr lvl="1" algn="just"/>
            <a:r>
              <a:rPr lang="tr-TR" dirty="0"/>
              <a:t>(Bu Yıl) 2025 yılı içinde hedefimiz Tıp Fakültesi morfoloji binamızın yapım sürecinde gerekli hazırlıkları yapmak, </a:t>
            </a:r>
          </a:p>
          <a:p>
            <a:pPr lvl="1" algn="just"/>
            <a:r>
              <a:rPr lang="tr-TR" dirty="0"/>
              <a:t>(Gelecek Yıl) </a:t>
            </a:r>
            <a:r>
              <a:rPr lang="tr-TR" dirty="0" smtClean="0"/>
              <a:t>2026’da binamızın </a:t>
            </a:r>
            <a:r>
              <a:rPr lang="tr-TR" dirty="0"/>
              <a:t>hazır hale </a:t>
            </a:r>
            <a:r>
              <a:rPr lang="tr-TR" dirty="0" smtClean="0"/>
              <a:t>gelmesi</a:t>
            </a:r>
            <a:r>
              <a:rPr lang="tr-TR" dirty="0"/>
              <a:t> </a:t>
            </a:r>
            <a:r>
              <a:rPr lang="tr-TR" dirty="0" smtClean="0"/>
              <a:t>ile birlikte </a:t>
            </a:r>
            <a:r>
              <a:rPr lang="tr-TR" dirty="0"/>
              <a:t>gerekli altyapı ve donanım da sağlanarak, Eğitim Öğretim faaliyetlerini kendi binamızda </a:t>
            </a:r>
            <a:r>
              <a:rPr lang="tr-TR" dirty="0" smtClean="0"/>
              <a:t>başlayabilmesi için hazır hale gelmek. </a:t>
            </a:r>
            <a:endParaRPr lang="tr-TR" dirty="0"/>
          </a:p>
          <a:p>
            <a:pPr marL="457200" lvl="1" indent="0" algn="just">
              <a:buNone/>
            </a:pPr>
            <a:r>
              <a:rPr lang="tr-TR" b="1" dirty="0"/>
              <a:t>2. Hedef</a:t>
            </a:r>
            <a:r>
              <a:rPr lang="tr-TR" dirty="0"/>
              <a:t>: </a:t>
            </a:r>
            <a:r>
              <a:rPr lang="tr-TR" b="1" dirty="0"/>
              <a:t>Akademik Kadro Yapılanmamızın Tamamlanma Süreci</a:t>
            </a:r>
          </a:p>
          <a:p>
            <a:pPr lvl="1" algn="just"/>
            <a:r>
              <a:rPr lang="tr-TR" dirty="0"/>
              <a:t>(Bu Yıl) 2025’te Fakültemiz için öncelikli ihtiyaç olan akademik kadro yapılanmasını kuvvetlendirmek</a:t>
            </a:r>
            <a:r>
              <a:rPr lang="tr-TR" dirty="0" smtClean="0"/>
              <a:t>,</a:t>
            </a:r>
            <a:endParaRPr lang="tr-TR" dirty="0"/>
          </a:p>
          <a:p>
            <a:pPr lvl="1" algn="just"/>
            <a:r>
              <a:rPr lang="tr-TR" dirty="0"/>
              <a:t>(İki Yıl sonra) 2027’de ise bütün anabilim dallarında akademik kadro yapılanmamızı tamamlamış olmak.</a:t>
            </a:r>
          </a:p>
          <a:p>
            <a:pPr marL="0" indent="0">
              <a:buNone/>
            </a:pPr>
            <a:endParaRPr lang="tr-TR" dirty="0"/>
          </a:p>
        </p:txBody>
      </p:sp>
      <p:pic>
        <p:nvPicPr>
          <p:cNvPr id="1026" name="Picture 2">
            <a:extLst>
              <a:ext uri="{FF2B5EF4-FFF2-40B4-BE49-F238E27FC236}">
                <a16:creationId xmlns:a16="http://schemas.microsoft.com/office/drawing/2014/main" id="{D96569AA-9493-7683-FCA8-CD81CE67D05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1600" y="158297"/>
            <a:ext cx="3102656" cy="3063874"/>
          </a:xfrm>
          <a:prstGeom prst="rect">
            <a:avLst/>
          </a:prstGeom>
          <a:noFill/>
          <a:extLst>
            <a:ext uri="{909E8E84-426E-40DD-AFC4-6F175D3DCCD1}">
              <a14:hiddenFill xmlns:a14="http://schemas.microsoft.com/office/drawing/2010/main">
                <a:solidFill>
                  <a:srgbClr val="FFFFFF"/>
                </a:solidFill>
              </a14:hiddenFill>
            </a:ext>
          </a:extLst>
        </p:spPr>
      </p:pic>
      <p:pic>
        <p:nvPicPr>
          <p:cNvPr id="8" name="Resim 7">
            <a:extLst>
              <a:ext uri="{FF2B5EF4-FFF2-40B4-BE49-F238E27FC236}">
                <a16:creationId xmlns:a16="http://schemas.microsoft.com/office/drawing/2014/main" id="{5D9FDDC4-2443-DB65-79BD-9F4FFC3B53DD}"/>
              </a:ext>
            </a:extLst>
          </p:cNvPr>
          <p:cNvPicPr>
            <a:picLocks noChangeAspect="1"/>
          </p:cNvPicPr>
          <p:nvPr/>
        </p:nvPicPr>
        <p:blipFill>
          <a:blip r:embed="rId3"/>
          <a:stretch>
            <a:fillRect/>
          </a:stretch>
        </p:blipFill>
        <p:spPr>
          <a:xfrm>
            <a:off x="8991600" y="3303301"/>
            <a:ext cx="3102655" cy="2662069"/>
          </a:xfrm>
          <a:prstGeom prst="rect">
            <a:avLst/>
          </a:prstGeom>
        </p:spPr>
      </p:pic>
    </p:spTree>
    <p:extLst>
      <p:ext uri="{BB962C8B-B14F-4D97-AF65-F5344CB8AC3E}">
        <p14:creationId xmlns:p14="http://schemas.microsoft.com/office/powerpoint/2010/main" val="42456543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197555" y="1592162"/>
            <a:ext cx="11796889" cy="4194419"/>
          </a:xfrm>
        </p:spPr>
        <p:txBody>
          <a:bodyPr/>
          <a:lstStyle/>
          <a:p>
            <a:pPr algn="just"/>
            <a:r>
              <a:rPr lang="tr-TR" dirty="0" smtClean="0"/>
              <a:t>Akademik ve idari personel </a:t>
            </a:r>
            <a:r>
              <a:rPr lang="tr-TR" dirty="0"/>
              <a:t>sayımızın artırılması,</a:t>
            </a:r>
          </a:p>
          <a:p>
            <a:pPr algn="just"/>
            <a:r>
              <a:rPr lang="tr-TR" dirty="0"/>
              <a:t>Akademik ve idari personel sayısının artmasıyla beraber fakülte ve hastanede fiziki alt yapının da genişletilmesi,</a:t>
            </a:r>
          </a:p>
          <a:p>
            <a:pPr algn="just"/>
            <a:r>
              <a:rPr lang="tr-TR" dirty="0"/>
              <a:t>Morfoloji binası fiziki altyapısının tamamlanma süreci ile eş zamanlı olarak laboratuvar ve tefrişat vs. süreçlerinin de karşılanması,</a:t>
            </a:r>
          </a:p>
          <a:p>
            <a:pPr algn="just"/>
            <a:r>
              <a:rPr lang="tr-TR" dirty="0"/>
              <a:t>TUK ve Akademik Akreditasyon çerçevesinde akademik kadro yanında gerekli olan donanımsal ihtiyaçların da sağlanmasıdır.</a:t>
            </a:r>
          </a:p>
        </p:txBody>
      </p:sp>
    </p:spTree>
    <p:extLst>
      <p:ext uri="{BB962C8B-B14F-4D97-AF65-F5344CB8AC3E}">
        <p14:creationId xmlns:p14="http://schemas.microsoft.com/office/powerpoint/2010/main" val="26905969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18279" y="1435881"/>
            <a:ext cx="10515600" cy="4351338"/>
          </a:xfrm>
        </p:spPr>
        <p:txBody>
          <a:bodyPr/>
          <a:lstStyle/>
          <a:p>
            <a:endParaRPr lang="tr-TR" dirty="0"/>
          </a:p>
          <a:p>
            <a:endParaRPr lang="tr-TR" dirty="0"/>
          </a:p>
        </p:txBody>
      </p:sp>
      <p:sp>
        <p:nvSpPr>
          <p:cNvPr id="5" name="Dikdörtgen 4"/>
          <p:cNvSpPr/>
          <p:nvPr/>
        </p:nvSpPr>
        <p:spPr>
          <a:xfrm>
            <a:off x="1659891" y="616773"/>
            <a:ext cx="2751074" cy="461665"/>
          </a:xfrm>
          <a:prstGeom prst="rect">
            <a:avLst/>
          </a:prstGeom>
        </p:spPr>
        <p:txBody>
          <a:bodyPr wrap="none">
            <a:spAutoFit/>
          </a:bodyPr>
          <a:lstStyle/>
          <a:p>
            <a:r>
              <a:rPr lang="tr-TR" sz="2400" b="1" dirty="0">
                <a:latin typeface="Times New Roman" panose="02020603050405020304" pitchFamily="18" charset="0"/>
                <a:cs typeface="Times New Roman" panose="02020603050405020304" pitchFamily="18" charset="0"/>
              </a:rPr>
              <a:t>TEHDİTLERİMİZ</a:t>
            </a: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54"/>
            <a:ext cx="12172011" cy="6858001"/>
          </a:xfrm>
          <a:prstGeom prst="rect">
            <a:avLst/>
          </a:prstGeom>
        </p:spPr>
        <p:style>
          <a:lnRef idx="1">
            <a:schemeClr val="accent1"/>
          </a:lnRef>
          <a:fillRef idx="2">
            <a:schemeClr val="accent1"/>
          </a:fillRef>
          <a:effectRef idx="1">
            <a:schemeClr val="accent1"/>
          </a:effectRef>
          <a:fontRef idx="minor">
            <a:schemeClr val="dk1"/>
          </a:fontRef>
        </p:style>
      </p:pic>
    </p:spTree>
    <p:extLst>
      <p:ext uri="{BB962C8B-B14F-4D97-AF65-F5344CB8AC3E}">
        <p14:creationId xmlns:p14="http://schemas.microsoft.com/office/powerpoint/2010/main" val="242598075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si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siu" id="{8B592569-D05A-4D16-9830-B18E17FE7CD1}" vid="{8AFA709D-6815-4F30-BDCD-E4420CC669B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5358</TotalTime>
  <Words>1584</Words>
  <Application>Microsoft Office PowerPoint</Application>
  <PresentationFormat>Geniş ekran</PresentationFormat>
  <Paragraphs>160</Paragraphs>
  <Slides>34</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34</vt:i4>
      </vt:variant>
    </vt:vector>
  </HeadingPairs>
  <TitlesOfParts>
    <vt:vector size="41" baseType="lpstr">
      <vt:lpstr>Arial</vt:lpstr>
      <vt:lpstr>Calibri</vt:lpstr>
      <vt:lpstr>Calibri Light</vt:lpstr>
      <vt:lpstr>din_trbold</vt:lpstr>
      <vt:lpstr>sg</vt:lpstr>
      <vt:lpstr>Times New Roman</vt:lpstr>
      <vt:lpstr>Tema-siu</vt:lpstr>
      <vt:lpstr>PowerPoint Sunusu</vt:lpstr>
      <vt:lpstr>Misyon</vt:lpstr>
      <vt:lpstr>Vizyon</vt:lpstr>
      <vt:lpstr>PowerPoint Sunusu</vt:lpstr>
      <vt:lpstr>İDARİ PERSONELİMİZ</vt:lpstr>
      <vt:lpstr>BÖLÜMLERİMİZ</vt:lpstr>
      <vt:lpstr>TEMEL TIP BİLİMLERİ BÖLÜMÜ</vt:lpstr>
      <vt:lpstr>TEMEL TIP BİLİMLERİ BÖLÜMÜ</vt:lpstr>
      <vt:lpstr>TEMEL TIP BİLİMLERİ BÖLÜMÜ</vt:lpstr>
      <vt:lpstr>TEMEL TIP BİLİMLERİ BÖLÜMÜ</vt:lpstr>
      <vt:lpstr>TEMEL TIP BİLİMLERİ BÖLÜMÜ</vt:lpstr>
      <vt:lpstr>DAHİLİ TIP BİLİMLERİ BÖLÜMÜ</vt:lpstr>
      <vt:lpstr>DAHİLİ TIP BİLİMLERİ BÖLÜMÜ</vt:lpstr>
      <vt:lpstr>DAHİLİ TIP BİLİMLERİ BÖLÜMÜ</vt:lpstr>
      <vt:lpstr>DAHİLİ TIP BİLİMLERİ BÖLÜMÜ</vt:lpstr>
      <vt:lpstr>DAHİLİ TIP BİLİMLERİ BÖLÜMÜ</vt:lpstr>
      <vt:lpstr>CERRAHİ TIP BİLİMLERİ BÖLÜMÜ</vt:lpstr>
      <vt:lpstr>YILLARA GÖRE ÖĞRENCİ SAYILARIMIZ</vt:lpstr>
      <vt:lpstr>SINIFLARA GÖRE ÖĞRENCİ SAYILARIMIZ</vt:lpstr>
      <vt:lpstr>LİSANSÜSTÜ PROGRAMLARIMIZ</vt:lpstr>
      <vt:lpstr>ULUSLARARASI İŞBİRLİKLERİMİZ</vt:lpstr>
      <vt:lpstr>BİLİMSEL FAALİYETLERİMİZ</vt:lpstr>
      <vt:lpstr>BİLİMSEL FAALİYETLERİMİZ</vt:lpstr>
      <vt:lpstr>BİLİMSEL FAALİYETLERİMİZ</vt:lpstr>
      <vt:lpstr>BİLİMSEL FAALİYETLERİMİZ</vt:lpstr>
      <vt:lpstr>BİLİMSEL FALİYETLERİMİZ</vt:lpstr>
      <vt:lpstr>ETKİNLİKLERİMİZ</vt:lpstr>
      <vt:lpstr>ETKİNLİKLERİMİZ</vt:lpstr>
      <vt:lpstr>ETKİNLİKLERİMİZ</vt:lpstr>
      <vt:lpstr>ETKİNLİKLERİMİZ</vt:lpstr>
      <vt:lpstr>BÜTÇE ve HARCAMALARIMIZ</vt:lpstr>
      <vt:lpstr>GELECEĞE YÖNELİK HEDEFLER ve YENİLİKLER</vt:lpstr>
      <vt:lpstr>TALEPLER ve ÖNERİLER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ASUS</cp:lastModifiedBy>
  <cp:revision>313</cp:revision>
  <dcterms:created xsi:type="dcterms:W3CDTF">2022-12-08T06:33:03Z</dcterms:created>
  <dcterms:modified xsi:type="dcterms:W3CDTF">2025-04-25T07:34:47Z</dcterms:modified>
</cp:coreProperties>
</file>